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1" r:id="rId1"/>
  </p:sldMasterIdLst>
  <p:notesMasterIdLst>
    <p:notesMasterId r:id="rId11"/>
  </p:notesMasterIdLst>
  <p:sldIdLst>
    <p:sldId id="374" r:id="rId2"/>
    <p:sldId id="400" r:id="rId3"/>
    <p:sldId id="404" r:id="rId4"/>
    <p:sldId id="401" r:id="rId5"/>
    <p:sldId id="399" r:id="rId6"/>
    <p:sldId id="396" r:id="rId7"/>
    <p:sldId id="403" r:id="rId8"/>
    <p:sldId id="402" r:id="rId9"/>
    <p:sldId id="398" r:id="rId10"/>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E53BA4-209A-4EB2-AA10-E26168AB2501}">
          <p14:sldIdLst>
            <p14:sldId id="374"/>
            <p14:sldId id="400"/>
            <p14:sldId id="404"/>
            <p14:sldId id="401"/>
            <p14:sldId id="399"/>
            <p14:sldId id="396"/>
            <p14:sldId id="403"/>
            <p14:sldId id="402"/>
            <p14:sldId id="39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KPAPPAS" initials="C" lastIdx="3" clrIdx="0">
    <p:extLst>
      <p:ext uri="{19B8F6BF-5375-455C-9EA6-DF929625EA0E}">
        <p15:presenceInfo xmlns:p15="http://schemas.microsoft.com/office/powerpoint/2012/main" userId="CKPAPP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7" d="100"/>
          <a:sy n="117" d="100"/>
        </p:scale>
        <p:origin x="4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71054"/>
          </a:xfrm>
          <a:prstGeom prst="rect">
            <a:avLst/>
          </a:prstGeom>
        </p:spPr>
        <p:txBody>
          <a:bodyPr vert="horz" lIns="94220" tIns="47110" rIns="94220" bIns="47110" rtlCol="0"/>
          <a:lstStyle>
            <a:lvl1pPr algn="l">
              <a:defRPr sz="1200"/>
            </a:lvl1pPr>
          </a:lstStyle>
          <a:p>
            <a:endParaRPr lang="en-US" dirty="0"/>
          </a:p>
        </p:txBody>
      </p:sp>
      <p:sp>
        <p:nvSpPr>
          <p:cNvPr id="3" name="Date Placeholder 2"/>
          <p:cNvSpPr>
            <a:spLocks noGrp="1"/>
          </p:cNvSpPr>
          <p:nvPr>
            <p:ph type="dt" idx="1"/>
          </p:nvPr>
        </p:nvSpPr>
        <p:spPr>
          <a:xfrm>
            <a:off x="4023093" y="1"/>
            <a:ext cx="3077739" cy="471054"/>
          </a:xfrm>
          <a:prstGeom prst="rect">
            <a:avLst/>
          </a:prstGeom>
        </p:spPr>
        <p:txBody>
          <a:bodyPr vert="horz" lIns="94220" tIns="47110" rIns="94220" bIns="47110" rtlCol="0"/>
          <a:lstStyle>
            <a:lvl1pPr algn="r">
              <a:defRPr sz="1200"/>
            </a:lvl1pPr>
          </a:lstStyle>
          <a:p>
            <a:fld id="{69DFA72E-8FD0-45B5-B174-2C01CCC8FDB3}" type="datetimeFigureOut">
              <a:rPr lang="en-US" smtClean="0"/>
              <a:t>9/27/23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0" tIns="47110" rIns="94220" bIns="47110"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0" tIns="47110" rIns="94220" bIns="471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0" tIns="47110" rIns="94220" bIns="4711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0" tIns="47110" rIns="94220" bIns="47110" rtlCol="0" anchor="b"/>
          <a:lstStyle>
            <a:lvl1pPr algn="r">
              <a:defRPr sz="1200"/>
            </a:lvl1pPr>
          </a:lstStyle>
          <a:p>
            <a:fld id="{DBF0B3AA-88B3-4987-AF99-5A84D40556B7}" type="slidenum">
              <a:rPr lang="en-US" smtClean="0"/>
              <a:t>‹#›</a:t>
            </a:fld>
            <a:endParaRPr lang="en-US" dirty="0"/>
          </a:p>
        </p:txBody>
      </p:sp>
    </p:spTree>
    <p:extLst>
      <p:ext uri="{BB962C8B-B14F-4D97-AF65-F5344CB8AC3E}">
        <p14:creationId xmlns:p14="http://schemas.microsoft.com/office/powerpoint/2010/main" val="1130438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F0B3AA-88B3-4987-AF99-5A84D40556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789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F0B3AA-88B3-4987-AF99-5A84D40556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032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F0B3AA-88B3-4987-AF99-5A84D40556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642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57337">
              <a:defRPr/>
            </a:pPr>
            <a:fld id="{DBF0B3AA-88B3-4987-AF99-5A84D40556B7}" type="slidenum">
              <a:rPr lang="en-US">
                <a:solidFill>
                  <a:prstClr val="black"/>
                </a:solidFill>
                <a:latin typeface="Calibri" panose="020F0502020204030204"/>
              </a:rPr>
              <a:pPr defTabSz="457337">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5272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57337">
              <a:defRPr/>
            </a:pPr>
            <a:fld id="{DBF0B3AA-88B3-4987-AF99-5A84D40556B7}" type="slidenum">
              <a:rPr lang="en-US">
                <a:solidFill>
                  <a:prstClr val="black"/>
                </a:solidFill>
                <a:latin typeface="Calibri" panose="020F0502020204030204"/>
              </a:rPr>
              <a:pPr defTabSz="457337">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89642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57337">
              <a:defRPr/>
            </a:pPr>
            <a:fld id="{DBF0B3AA-88B3-4987-AF99-5A84D40556B7}" type="slidenum">
              <a:rPr lang="en-US">
                <a:solidFill>
                  <a:prstClr val="black"/>
                </a:solidFill>
                <a:latin typeface="Calibri" panose="020F0502020204030204"/>
              </a:rPr>
              <a:pPr defTabSz="457337">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39833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57337">
              <a:defRPr/>
            </a:pPr>
            <a:fld id="{DBF0B3AA-88B3-4987-AF99-5A84D40556B7}" type="slidenum">
              <a:rPr lang="en-US">
                <a:solidFill>
                  <a:prstClr val="black"/>
                </a:solidFill>
                <a:latin typeface="Calibri" panose="020F0502020204030204"/>
              </a:rPr>
              <a:pPr defTabSz="457337">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73127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57337">
              <a:defRPr/>
            </a:pPr>
            <a:fld id="{DBF0B3AA-88B3-4987-AF99-5A84D40556B7}" type="slidenum">
              <a:rPr lang="en-US">
                <a:solidFill>
                  <a:prstClr val="black"/>
                </a:solidFill>
                <a:latin typeface="Calibri" panose="020F0502020204030204"/>
              </a:rPr>
              <a:pPr defTabSz="457337">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8167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A92B2F-20A6-49BC-834D-D68A62D6C23A}" type="datetime1">
              <a:rPr lang="en-US" smtClean="0"/>
              <a:t>9/27/23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CE8FA-72F2-4D7A-AE62-9FBBB556B67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66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BBBE37-EE54-4CD7-BF5B-CE5436DAC940}" type="datetime1">
              <a:rPr lang="en-US" smtClean="0"/>
              <a:t>9/27/23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CE8FA-72F2-4D7A-AE62-9FBBB556B67C}" type="slidenum">
              <a:rPr lang="en-US" smtClean="0"/>
              <a:t>‹#›</a:t>
            </a:fld>
            <a:endParaRPr lang="en-US" dirty="0"/>
          </a:p>
        </p:txBody>
      </p:sp>
    </p:spTree>
    <p:extLst>
      <p:ext uri="{BB962C8B-B14F-4D97-AF65-F5344CB8AC3E}">
        <p14:creationId xmlns:p14="http://schemas.microsoft.com/office/powerpoint/2010/main" val="113260985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BBBE37-EE54-4CD7-BF5B-CE5436DAC940}" type="datetime1">
              <a:rPr lang="en-US" smtClean="0"/>
              <a:t>9/27/23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CE8FA-72F2-4D7A-AE62-9FBBB556B67C}" type="slidenum">
              <a:rPr lang="en-US" smtClean="0"/>
              <a:t>‹#›</a:t>
            </a:fld>
            <a:endParaRPr lang="en-US" dirty="0"/>
          </a:p>
        </p:txBody>
      </p:sp>
    </p:spTree>
    <p:extLst>
      <p:ext uri="{BB962C8B-B14F-4D97-AF65-F5344CB8AC3E}">
        <p14:creationId xmlns:p14="http://schemas.microsoft.com/office/powerpoint/2010/main" val="65136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BBBE37-EE54-4CD7-BF5B-CE5436DAC940}" type="datetime1">
              <a:rPr lang="en-US" smtClean="0"/>
              <a:t>9/27/23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CE8FA-72F2-4D7A-AE62-9FBBB556B67C}" type="slidenum">
              <a:rPr lang="en-US" smtClean="0"/>
              <a:t>‹#›</a:t>
            </a:fld>
            <a:endParaRPr lang="en-US" dirty="0"/>
          </a:p>
        </p:txBody>
      </p:sp>
    </p:spTree>
    <p:extLst>
      <p:ext uri="{BB962C8B-B14F-4D97-AF65-F5344CB8AC3E}">
        <p14:creationId xmlns:p14="http://schemas.microsoft.com/office/powerpoint/2010/main" val="241127570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AFB23-4F30-4768-A6DF-58F11DB65525}" type="datetime1">
              <a:rPr lang="en-US" smtClean="0"/>
              <a:t>9/27/23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CE8FA-72F2-4D7A-AE62-9FBBB556B67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28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BBBE37-EE54-4CD7-BF5B-CE5436DAC940}" type="datetime1">
              <a:rPr lang="en-US" smtClean="0"/>
              <a:t>9/27/23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7CE8FA-72F2-4D7A-AE62-9FBBB556B67C}" type="slidenum">
              <a:rPr lang="en-US" smtClean="0"/>
              <a:t>‹#›</a:t>
            </a:fld>
            <a:endParaRPr lang="en-US" dirty="0"/>
          </a:p>
        </p:txBody>
      </p:sp>
    </p:spTree>
    <p:extLst>
      <p:ext uri="{BB962C8B-B14F-4D97-AF65-F5344CB8AC3E}">
        <p14:creationId xmlns:p14="http://schemas.microsoft.com/office/powerpoint/2010/main" val="297571125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BBBE37-EE54-4CD7-BF5B-CE5436DAC940}" type="datetime1">
              <a:rPr lang="en-US" smtClean="0"/>
              <a:t>9/27/23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7CE8FA-72F2-4D7A-AE62-9FBBB556B67C}" type="slidenum">
              <a:rPr lang="en-US" smtClean="0"/>
              <a:t>‹#›</a:t>
            </a:fld>
            <a:endParaRPr lang="en-US" dirty="0"/>
          </a:p>
        </p:txBody>
      </p:sp>
    </p:spTree>
    <p:extLst>
      <p:ext uri="{BB962C8B-B14F-4D97-AF65-F5344CB8AC3E}">
        <p14:creationId xmlns:p14="http://schemas.microsoft.com/office/powerpoint/2010/main" val="405500001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68B264-CB62-4BF8-B1EE-D833B8D7C3DD}" type="datetime1">
              <a:rPr lang="en-US" smtClean="0"/>
              <a:t>9/27/23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7CE8FA-72F2-4D7A-AE62-9FBBB556B67C}" type="slidenum">
              <a:rPr lang="en-US" smtClean="0"/>
              <a:t>‹#›</a:t>
            </a:fld>
            <a:endParaRPr lang="en-US" dirty="0"/>
          </a:p>
        </p:txBody>
      </p:sp>
    </p:spTree>
    <p:extLst>
      <p:ext uri="{BB962C8B-B14F-4D97-AF65-F5344CB8AC3E}">
        <p14:creationId xmlns:p14="http://schemas.microsoft.com/office/powerpoint/2010/main" val="1465794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FE15404-E284-4506-B7F3-5C0BCB3C5971}" type="datetime1">
              <a:rPr lang="en-US" smtClean="0"/>
              <a:t>9/27/23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2B7CE8FA-72F2-4D7A-AE62-9FBBB556B67C}" type="slidenum">
              <a:rPr lang="en-US" smtClean="0"/>
              <a:t>‹#›</a:t>
            </a:fld>
            <a:endParaRPr lang="en-US" dirty="0"/>
          </a:p>
        </p:txBody>
      </p:sp>
    </p:spTree>
    <p:extLst>
      <p:ext uri="{BB962C8B-B14F-4D97-AF65-F5344CB8AC3E}">
        <p14:creationId xmlns:p14="http://schemas.microsoft.com/office/powerpoint/2010/main" val="3983693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9BBBE37-EE54-4CD7-BF5B-CE5436DAC940}" type="datetime1">
              <a:rPr lang="en-US" smtClean="0"/>
              <a:t>9/27/23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B7CE8FA-72F2-4D7A-AE62-9FBBB556B67C}" type="slidenum">
              <a:rPr lang="en-US" smtClean="0"/>
              <a:t>‹#›</a:t>
            </a:fld>
            <a:endParaRPr lang="en-US" dirty="0"/>
          </a:p>
        </p:txBody>
      </p:sp>
    </p:spTree>
    <p:extLst>
      <p:ext uri="{BB962C8B-B14F-4D97-AF65-F5344CB8AC3E}">
        <p14:creationId xmlns:p14="http://schemas.microsoft.com/office/powerpoint/2010/main" val="187332536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1B6D7F-EEB2-42D2-84AC-826365D39EEE}" type="datetime1">
              <a:rPr lang="en-US" smtClean="0"/>
              <a:t>9/27/23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7CE8FA-72F2-4D7A-AE62-9FBBB556B67C}" type="slidenum">
              <a:rPr lang="en-US" smtClean="0"/>
              <a:t>‹#›</a:t>
            </a:fld>
            <a:endParaRPr lang="en-US" dirty="0"/>
          </a:p>
        </p:txBody>
      </p:sp>
    </p:spTree>
    <p:extLst>
      <p:ext uri="{BB962C8B-B14F-4D97-AF65-F5344CB8AC3E}">
        <p14:creationId xmlns:p14="http://schemas.microsoft.com/office/powerpoint/2010/main" val="1149706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9BBBE37-EE54-4CD7-BF5B-CE5436DAC940}" type="datetime1">
              <a:rPr lang="en-US" smtClean="0"/>
              <a:t>9/27/23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B7CE8FA-72F2-4D7A-AE62-9FBBB556B67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080998"/>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DCA8B-C768-4D37-BBD1-62835708F095}"/>
              </a:ext>
            </a:extLst>
          </p:cNvPr>
          <p:cNvSpPr>
            <a:spLocks noGrp="1"/>
          </p:cNvSpPr>
          <p:nvPr>
            <p:ph type="title"/>
          </p:nvPr>
        </p:nvSpPr>
        <p:spPr>
          <a:xfrm>
            <a:off x="415633" y="240030"/>
            <a:ext cx="11471567" cy="5760719"/>
          </a:xfrm>
        </p:spPr>
        <p:txBody>
          <a:bodyPr vert="horz" lIns="91440" tIns="45720" rIns="91440" bIns="45720" rtlCol="0" anchor="ctr">
            <a:normAutofit/>
          </a:bodyPr>
          <a:lstStyle/>
          <a:p>
            <a:pPr lvl="0" algn="ctr" defTabSz="457200">
              <a:lnSpc>
                <a:spcPct val="100000"/>
              </a:lnSpc>
              <a:spcBef>
                <a:spcPts val="0"/>
              </a:spcBef>
            </a:pPr>
            <a:r>
              <a:rPr lang="en-US" sz="4400" dirty="0">
                <a:solidFill>
                  <a:schemeClr val="tx1"/>
                </a:solidFill>
                <a:latin typeface="Times New Roman" panose="02020603050405020304" pitchFamily="18" charset="0"/>
                <a:cs typeface="Times New Roman" panose="02020603050405020304" pitchFamily="18" charset="0"/>
              </a:rPr>
              <a:t>Archdiocese of Washington </a:t>
            </a:r>
            <a:br>
              <a:rPr lang="en-US" sz="4400" dirty="0">
                <a:solidFill>
                  <a:schemeClr val="tx1"/>
                </a:solidFill>
                <a:latin typeface="Times New Roman" panose="02020603050405020304" pitchFamily="18" charset="0"/>
                <a:cs typeface="Times New Roman" panose="02020603050405020304" pitchFamily="18" charset="0"/>
              </a:rPr>
            </a:br>
            <a:br>
              <a:rPr lang="en-US" sz="44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rPr>
              <a:t>Distinguished Diocesan Benefactors</a:t>
            </a:r>
            <a:br>
              <a:rPr lang="en-US" sz="4000" b="1" i="1" dirty="0">
                <a:solidFill>
                  <a:schemeClr val="tx1"/>
                </a:solidFill>
              </a:rPr>
            </a:br>
            <a:br>
              <a:rPr lang="en-US" sz="4000" b="1" i="1" dirty="0">
                <a:solidFill>
                  <a:schemeClr val="tx1"/>
                </a:solidFill>
              </a:rPr>
            </a:br>
            <a:r>
              <a:rPr lang="en-US" sz="3600" spc="0" dirty="0">
                <a:solidFill>
                  <a:srgbClr val="FFC000"/>
                </a:solidFill>
                <a:latin typeface="Lucida Calligraphy" panose="03010101010101010101" pitchFamily="66" charset="0"/>
                <a:ea typeface="+mn-ea"/>
                <a:cs typeface="Vijaya" panose="020B0502040204020203" pitchFamily="18" charset="0"/>
              </a:rPr>
              <a:t>Thank You</a:t>
            </a:r>
            <a:r>
              <a:rPr lang="en-US" sz="3600" b="1" spc="0" dirty="0">
                <a:solidFill>
                  <a:srgbClr val="FFC000"/>
                </a:solidFill>
                <a:latin typeface="Lucida Calligraphy" panose="03010101010101010101" pitchFamily="66" charset="0"/>
                <a:ea typeface="+mn-ea"/>
                <a:cs typeface="Vijaya" panose="020B0502040204020203" pitchFamily="18" charset="0"/>
              </a:rPr>
              <a:t>! </a:t>
            </a:r>
            <a:br>
              <a:rPr lang="en-US" sz="3600" b="1" spc="0" dirty="0">
                <a:solidFill>
                  <a:srgbClr val="FFC000"/>
                </a:solidFill>
                <a:latin typeface="Lucida Calligraphy" panose="03010101010101010101" pitchFamily="66" charset="0"/>
                <a:ea typeface="+mn-ea"/>
                <a:cs typeface="Vijaya" panose="020B0502040204020203" pitchFamily="18" charset="0"/>
              </a:rPr>
            </a:br>
            <a:r>
              <a:rPr lang="en-US" sz="3600" spc="0" dirty="0">
                <a:solidFill>
                  <a:srgbClr val="FFC000"/>
                </a:solidFill>
                <a:latin typeface="Lucida Calligraphy" panose="03010101010101010101" pitchFamily="66" charset="0"/>
                <a:ea typeface="+mn-ea"/>
                <a:cs typeface="Vijaya" panose="020B0502040204020203" pitchFamily="18" charset="0"/>
              </a:rPr>
              <a:t>We Rejoice in your Generosity</a:t>
            </a:r>
            <a:r>
              <a:rPr lang="en-US" sz="3600" b="1" spc="0" dirty="0">
                <a:solidFill>
                  <a:srgbClr val="FFC000"/>
                </a:solidFill>
                <a:latin typeface="Lucida Calligraphy" panose="03010101010101010101" pitchFamily="66" charset="0"/>
                <a:ea typeface="+mn-ea"/>
                <a:cs typeface="Vijaya" panose="020B0502040204020203" pitchFamily="18" charset="0"/>
              </a:rPr>
              <a:t>!</a:t>
            </a:r>
            <a:br>
              <a:rPr lang="en-US" sz="3600" b="1" spc="0" dirty="0">
                <a:solidFill>
                  <a:srgbClr val="FFC000"/>
                </a:solidFill>
                <a:latin typeface="Lucida Calligraphy" panose="03010101010101010101" pitchFamily="66" charset="0"/>
                <a:ea typeface="+mn-ea"/>
                <a:cs typeface="Vijaya" panose="020B0502040204020203" pitchFamily="18" charset="0"/>
              </a:rPr>
            </a:br>
            <a:br>
              <a:rPr lang="en-US" sz="3200" b="1" spc="0" dirty="0">
                <a:solidFill>
                  <a:srgbClr val="FFC000"/>
                </a:solidFill>
                <a:latin typeface="Lucida Calligraphy" panose="03010101010101010101" pitchFamily="66" charset="0"/>
                <a:ea typeface="+mn-ea"/>
                <a:cs typeface="Vijaya" panose="020B0502040204020203" pitchFamily="18" charset="0"/>
              </a:rPr>
            </a:br>
            <a:r>
              <a:rPr lang="en-US" sz="2000" spc="0" dirty="0">
                <a:solidFill>
                  <a:srgbClr val="FFC000"/>
                </a:solidFill>
                <a:latin typeface="Lucida Calligraphy" panose="03010101010101010101" pitchFamily="66" charset="0"/>
                <a:cs typeface="Vijaya" panose="020B0502040204020203" pitchFamily="18" charset="0"/>
              </a:rPr>
              <a:t>As benefactors, we identify, bring awareness to and support – spiritually, physically and financially- those activities, projects and ministries requiring substantial and significant need within our Archdiocese</a:t>
            </a:r>
            <a:endParaRPr lang="en-US" sz="2700" i="1" dirty="0">
              <a:solidFill>
                <a:schemeClr val="tx1"/>
              </a:solidFill>
            </a:endParaRPr>
          </a:p>
        </p:txBody>
      </p:sp>
      <p:sp>
        <p:nvSpPr>
          <p:cNvPr id="4" name="Slide Number Placeholder 3">
            <a:extLst>
              <a:ext uri="{FF2B5EF4-FFF2-40B4-BE49-F238E27FC236}">
                <a16:creationId xmlns:a16="http://schemas.microsoft.com/office/drawing/2014/main" id="{81EAB9DC-FA74-4348-B2BF-3C2849DF348F}"/>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B7CE8FA-72F2-4D7A-AE62-9FBBB556B67C}" type="slidenum">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a:t>
            </a:fld>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20F7FDF-553C-40BF-BE78-886FFF4736DA}"/>
              </a:ext>
            </a:extLst>
          </p:cNvPr>
          <p:cNvSpPr txBox="1"/>
          <p:nvPr/>
        </p:nvSpPr>
        <p:spPr>
          <a:xfrm>
            <a:off x="1494263" y="6377354"/>
            <a:ext cx="899704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i="1" dirty="0">
                <a:solidFill>
                  <a:prstClr val="white"/>
                </a:solidFill>
                <a:latin typeface="Lucida Calligraphy" panose="03010101010101010101" pitchFamily="66" charset="0"/>
              </a:rPr>
              <a:t>Annual Assembly September 2023</a:t>
            </a:r>
            <a:r>
              <a:rPr kumimoji="0" lang="en-US" b="0" i="1" u="none" strike="noStrike" kern="1200" cap="none" spc="0" normalizeH="0" baseline="0" noProof="0" dirty="0">
                <a:ln>
                  <a:noFill/>
                </a:ln>
                <a:solidFill>
                  <a:prstClr val="white"/>
                </a:solidFill>
                <a:effectLst/>
                <a:uLnTx/>
                <a:uFillTx/>
                <a:latin typeface="Lucida Calligraphy" panose="03010101010101010101" pitchFamily="66" charset="0"/>
                <a:ea typeface="+mn-ea"/>
                <a:cs typeface="+mn-cs"/>
              </a:rPr>
              <a:t> </a:t>
            </a:r>
            <a:endParaRPr kumimoji="0" lang="en-US" sz="1800" b="0" i="1" u="none" strike="noStrike" kern="1200" cap="none" spc="0" normalizeH="0" baseline="0" noProof="0" dirty="0">
              <a:ln>
                <a:noFill/>
              </a:ln>
              <a:solidFill>
                <a:prstClr val="white"/>
              </a:solidFill>
              <a:effectLst/>
              <a:uLnTx/>
              <a:uFillTx/>
              <a:latin typeface="Lucida Calligraphy" panose="03010101010101010101" pitchFamily="66" charset="0"/>
              <a:ea typeface="+mn-ea"/>
              <a:cs typeface="+mn-cs"/>
            </a:endParaRPr>
          </a:p>
        </p:txBody>
      </p:sp>
    </p:spTree>
    <p:extLst>
      <p:ext uri="{BB962C8B-B14F-4D97-AF65-F5344CB8AC3E}">
        <p14:creationId xmlns:p14="http://schemas.microsoft.com/office/powerpoint/2010/main" val="6808386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B8BAEF-4D3A-4FC2-8BA9-9B71882DB33B}"/>
              </a:ext>
            </a:extLst>
          </p:cNvPr>
          <p:cNvSpPr>
            <a:spLocks noGrp="1"/>
          </p:cNvSpPr>
          <p:nvPr>
            <p:ph type="title"/>
          </p:nvPr>
        </p:nvSpPr>
        <p:spPr>
          <a:xfrm>
            <a:off x="1798293" y="715377"/>
            <a:ext cx="4118413" cy="5184526"/>
          </a:xfrm>
          <a:ln w="25400" cap="sq">
            <a:noFill/>
            <a:miter lim="800000"/>
          </a:ln>
        </p:spPr>
        <p:txBody>
          <a:bodyPr anchor="ctr">
            <a:normAutofit fontScale="90000"/>
          </a:bodyPr>
          <a:lstStyle/>
          <a:p>
            <a:br>
              <a:rPr lang="en-US" b="1" u="sng" dirty="0">
                <a:solidFill>
                  <a:srgbClr val="FFFFFF"/>
                </a:solidFill>
              </a:rPr>
            </a:br>
            <a:r>
              <a:rPr lang="en-US" b="1" dirty="0">
                <a:solidFill>
                  <a:schemeClr val="bg1">
                    <a:lumMod val="65000"/>
                  </a:schemeClr>
                </a:solidFill>
                <a:latin typeface="Times New Roman" panose="02020603050405020304" pitchFamily="18" charset="0"/>
                <a:cs typeface="Times New Roman" panose="02020603050405020304" pitchFamily="18" charset="0"/>
              </a:rPr>
              <a:t>D</a:t>
            </a:r>
            <a:r>
              <a:rPr lang="en-US" sz="4400" dirty="0">
                <a:solidFill>
                  <a:srgbClr val="FFFFFF"/>
                </a:solidFill>
                <a:latin typeface="Times New Roman" panose="02020603050405020304" pitchFamily="18" charset="0"/>
                <a:cs typeface="Times New Roman" panose="02020603050405020304" pitchFamily="18" charset="0"/>
              </a:rPr>
              <a:t>istinguished</a:t>
            </a:r>
            <a:r>
              <a:rPr lang="en-US" dirty="0">
                <a:solidFill>
                  <a:srgbClr val="FFFFFF"/>
                </a:solidFill>
                <a:latin typeface="Times New Roman" panose="02020603050405020304" pitchFamily="18" charset="0"/>
                <a:cs typeface="Times New Roman" panose="02020603050405020304" pitchFamily="18" charset="0"/>
              </a:rPr>
              <a:t> </a:t>
            </a:r>
            <a:r>
              <a:rPr lang="en-US" b="1" dirty="0">
                <a:solidFill>
                  <a:schemeClr val="bg1">
                    <a:lumMod val="65000"/>
                  </a:schemeClr>
                </a:solidFill>
                <a:latin typeface="Times New Roman" panose="02020603050405020304" pitchFamily="18" charset="0"/>
                <a:cs typeface="Times New Roman" panose="02020603050405020304" pitchFamily="18" charset="0"/>
              </a:rPr>
              <a:t>D</a:t>
            </a:r>
            <a:r>
              <a:rPr lang="en-US" sz="4400" dirty="0">
                <a:solidFill>
                  <a:srgbClr val="FFFFFF"/>
                </a:solidFill>
                <a:latin typeface="Times New Roman" panose="02020603050405020304" pitchFamily="18" charset="0"/>
                <a:cs typeface="Times New Roman" panose="02020603050405020304" pitchFamily="18" charset="0"/>
              </a:rPr>
              <a:t>iocesan</a:t>
            </a:r>
            <a:r>
              <a:rPr lang="en-US" b="1" dirty="0">
                <a:solidFill>
                  <a:srgbClr val="FFFFFF"/>
                </a:solidFill>
                <a:latin typeface="Times New Roman" panose="02020603050405020304" pitchFamily="18" charset="0"/>
                <a:cs typeface="Times New Roman" panose="02020603050405020304" pitchFamily="18" charset="0"/>
              </a:rPr>
              <a:t> </a:t>
            </a:r>
            <a:br>
              <a:rPr lang="en-US" b="1" dirty="0">
                <a:solidFill>
                  <a:srgbClr val="FFFFFF"/>
                </a:solidFill>
                <a:latin typeface="Times New Roman" panose="02020603050405020304" pitchFamily="18" charset="0"/>
                <a:cs typeface="Times New Roman" panose="02020603050405020304" pitchFamily="18" charset="0"/>
              </a:rPr>
            </a:br>
            <a:r>
              <a:rPr lang="en-US" b="1" dirty="0">
                <a:solidFill>
                  <a:schemeClr val="bg1">
                    <a:lumMod val="65000"/>
                  </a:schemeClr>
                </a:solidFill>
                <a:latin typeface="Times New Roman" panose="02020603050405020304" pitchFamily="18" charset="0"/>
                <a:cs typeface="Times New Roman" panose="02020603050405020304" pitchFamily="18" charset="0"/>
              </a:rPr>
              <a:t>B</a:t>
            </a:r>
            <a:r>
              <a:rPr lang="en-US" sz="4400" dirty="0">
                <a:solidFill>
                  <a:srgbClr val="FFFFFF"/>
                </a:solidFill>
                <a:latin typeface="Times New Roman" panose="02020603050405020304" pitchFamily="18" charset="0"/>
                <a:cs typeface="Times New Roman" panose="02020603050405020304" pitchFamily="18" charset="0"/>
              </a:rPr>
              <a:t>enefactor</a:t>
            </a:r>
            <a:r>
              <a:rPr lang="en-US" dirty="0">
                <a:solidFill>
                  <a:srgbClr val="FFFFFF"/>
                </a:solidFill>
                <a:latin typeface="Times New Roman" panose="02020603050405020304" pitchFamily="18" charset="0"/>
                <a:cs typeface="Times New Roman" panose="02020603050405020304" pitchFamily="18" charset="0"/>
              </a:rPr>
              <a:t> </a:t>
            </a:r>
            <a:br>
              <a:rPr lang="en-US" b="1" dirty="0">
                <a:solidFill>
                  <a:srgbClr val="FFFFFF"/>
                </a:solidFill>
                <a:latin typeface="Times New Roman" panose="02020603050405020304" pitchFamily="18" charset="0"/>
                <a:cs typeface="Times New Roman" panose="02020603050405020304" pitchFamily="18" charset="0"/>
              </a:rPr>
            </a:br>
            <a:r>
              <a:rPr lang="en-US" sz="4000" dirty="0">
                <a:solidFill>
                  <a:srgbClr val="FFFFFF"/>
                </a:solidFill>
                <a:latin typeface="Times New Roman" panose="02020603050405020304" pitchFamily="18" charset="0"/>
                <a:cs typeface="Times New Roman" panose="02020603050405020304" pitchFamily="18" charset="0"/>
              </a:rPr>
              <a:t>Fund</a:t>
            </a:r>
            <a:br>
              <a:rPr lang="en-US" sz="4400" b="1" dirty="0">
                <a:solidFill>
                  <a:srgbClr val="FFFFFF"/>
                </a:solidFill>
                <a:latin typeface="Times New Roman" panose="02020603050405020304" pitchFamily="18" charset="0"/>
                <a:cs typeface="Times New Roman" panose="02020603050405020304" pitchFamily="18" charset="0"/>
              </a:rPr>
            </a:br>
            <a:br>
              <a:rPr lang="en-US" sz="4400" b="1" dirty="0">
                <a:solidFill>
                  <a:srgbClr val="FFFFFF"/>
                </a:solidFill>
              </a:rPr>
            </a:br>
            <a:br>
              <a:rPr lang="en-US" sz="4400" b="1" dirty="0">
                <a:solidFill>
                  <a:srgbClr val="FFFFFF"/>
                </a:solidFill>
              </a:rPr>
            </a:br>
            <a:br>
              <a:rPr lang="en-US" sz="4400" b="1" dirty="0">
                <a:solidFill>
                  <a:srgbClr val="FFFFFF"/>
                </a:solidFill>
              </a:rPr>
            </a:br>
            <a:endParaRPr lang="en-US" sz="4400" dirty="0">
              <a:solidFill>
                <a:srgbClr val="FFFFFF"/>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3D20E4F-9B94-46B0-825E-1C9F627AFE12}"/>
              </a:ext>
            </a:extLst>
          </p:cNvPr>
          <p:cNvSpPr>
            <a:spLocks noGrp="1"/>
          </p:cNvSpPr>
          <p:nvPr>
            <p:ph idx="1"/>
          </p:nvPr>
        </p:nvSpPr>
        <p:spPr>
          <a:xfrm>
            <a:off x="6261521" y="89646"/>
            <a:ext cx="5792399" cy="6571757"/>
          </a:xfrm>
        </p:spPr>
        <p:txBody>
          <a:bodyPr anchor="ctr">
            <a:normAutofit/>
          </a:bodyPr>
          <a:lstStyle/>
          <a:p>
            <a:pPr marL="0" indent="0" algn="ctr">
              <a:buNone/>
            </a:pPr>
            <a:r>
              <a:rPr lang="en-US" sz="3200" dirty="0">
                <a:solidFill>
                  <a:schemeClr val="tx1">
                    <a:lumMod val="85000"/>
                    <a:lumOff val="15000"/>
                  </a:schemeClr>
                </a:solidFill>
              </a:rPr>
              <a:t>    DDB Mission Statement</a:t>
            </a:r>
          </a:p>
          <a:p>
            <a:pPr marL="0" indent="0" algn="just">
              <a:buNone/>
            </a:pPr>
            <a:r>
              <a:rPr lang="en-US" sz="2400" dirty="0">
                <a:solidFill>
                  <a:schemeClr val="tx1">
                    <a:lumMod val="85000"/>
                    <a:lumOff val="15000"/>
                  </a:schemeClr>
                </a:solidFill>
              </a:rPr>
              <a:t>The DDB of the ADOW help the Archdiocese expand Orthodox witness in the Greater Washington, DC area within and beyond our existing parishes and missions.  We identify, bring awareness to and support – significant need within our Archdiocese.  We then work diligently with our parishes, communities and partners to plan activities (e.g. planting of new missions; sponsoring of local conferences and retreats; participation in local charitable outreach activities; financial relief efforts with the Archdiocese) and obtain the resources necessary to fulfill those needs.</a:t>
            </a:r>
          </a:p>
        </p:txBody>
      </p:sp>
      <p:sp>
        <p:nvSpPr>
          <p:cNvPr id="5" name="Footer Placeholder 4">
            <a:extLst>
              <a:ext uri="{FF2B5EF4-FFF2-40B4-BE49-F238E27FC236}">
                <a16:creationId xmlns:a16="http://schemas.microsoft.com/office/drawing/2014/main" id="{26A8B998-C141-4AEE-8B4C-F8C81696138F}"/>
              </a:ext>
            </a:extLst>
          </p:cNvPr>
          <p:cNvSpPr>
            <a:spLocks noGrp="1"/>
          </p:cNvSpPr>
          <p:nvPr>
            <p:ph type="ftr" sz="quarter" idx="11"/>
          </p:nvPr>
        </p:nvSpPr>
        <p:spPr>
          <a:xfrm flipV="1">
            <a:off x="6954507" y="6768354"/>
            <a:ext cx="4044172" cy="89646"/>
          </a:xfrm>
        </p:spPr>
        <p:txBody>
          <a:bodyPr>
            <a:normAutofit fontScale="25000" lnSpcReduction="20000"/>
          </a:bodyPr>
          <a:lstStyle/>
          <a:p>
            <a:pPr lvl="0" defTabSz="914400">
              <a:spcAft>
                <a:spcPts val="600"/>
              </a:spcAft>
              <a:defRPr/>
            </a:pPr>
            <a:endParaRPr kumimoji="0" lang="en-US" sz="14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n-ea"/>
              <a:cs typeface="+mn-cs"/>
            </a:endParaRPr>
          </a:p>
        </p:txBody>
      </p:sp>
      <p:sp>
        <p:nvSpPr>
          <p:cNvPr id="4" name="Slide Number Placeholder 3">
            <a:extLst>
              <a:ext uri="{FF2B5EF4-FFF2-40B4-BE49-F238E27FC236}">
                <a16:creationId xmlns:a16="http://schemas.microsoft.com/office/drawing/2014/main" id="{9ADB33C5-F307-4358-80DB-1BD08BBABACB}"/>
              </a:ext>
            </a:extLst>
          </p:cNvPr>
          <p:cNvSpPr>
            <a:spLocks noGrp="1"/>
          </p:cNvSpPr>
          <p:nvPr>
            <p:ph type="sldNum" sz="quarter" idx="12"/>
          </p:nvPr>
        </p:nvSpPr>
        <p:spPr>
          <a:xfrm>
            <a:off x="10722820" y="6296279"/>
            <a:ext cx="63098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2B7CE8FA-72F2-4D7A-AE62-9FBBB556B67C}" type="slidenum">
              <a:rPr kumimoji="0" lang="en-US" sz="105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a:t>
            </a:fld>
            <a:endParaRPr kumimoji="0" lang="en-US" sz="105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7" name="Picture 6" descr="A picture containing text&#10;&#10;Description automatically generated">
            <a:extLst>
              <a:ext uri="{FF2B5EF4-FFF2-40B4-BE49-F238E27FC236}">
                <a16:creationId xmlns:a16="http://schemas.microsoft.com/office/drawing/2014/main" id="{84882E86-F0B6-9BA4-02FC-2C8F76C96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88" y="4477543"/>
            <a:ext cx="1973136" cy="1818736"/>
          </a:xfrm>
          <a:prstGeom prst="rect">
            <a:avLst/>
          </a:prstGeom>
        </p:spPr>
      </p:pic>
    </p:spTree>
    <p:extLst>
      <p:ext uri="{BB962C8B-B14F-4D97-AF65-F5344CB8AC3E}">
        <p14:creationId xmlns:p14="http://schemas.microsoft.com/office/powerpoint/2010/main" val="3841703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B8BAEF-4D3A-4FC2-8BA9-9B71882DB33B}"/>
              </a:ext>
            </a:extLst>
          </p:cNvPr>
          <p:cNvSpPr>
            <a:spLocks noGrp="1"/>
          </p:cNvSpPr>
          <p:nvPr>
            <p:ph type="title"/>
          </p:nvPr>
        </p:nvSpPr>
        <p:spPr>
          <a:xfrm>
            <a:off x="1798293" y="715377"/>
            <a:ext cx="4118413" cy="5184526"/>
          </a:xfrm>
          <a:ln w="25400" cap="sq">
            <a:noFill/>
            <a:miter lim="800000"/>
          </a:ln>
        </p:spPr>
        <p:txBody>
          <a:bodyPr anchor="ctr">
            <a:normAutofit fontScale="90000"/>
          </a:bodyPr>
          <a:lstStyle/>
          <a:p>
            <a:br>
              <a:rPr lang="en-US" b="1" u="sng" dirty="0">
                <a:solidFill>
                  <a:srgbClr val="FFFFFF"/>
                </a:solidFill>
              </a:rPr>
            </a:br>
            <a:r>
              <a:rPr lang="en-US" b="1" dirty="0">
                <a:solidFill>
                  <a:schemeClr val="bg1">
                    <a:lumMod val="65000"/>
                  </a:schemeClr>
                </a:solidFill>
                <a:latin typeface="Times New Roman" panose="02020603050405020304" pitchFamily="18" charset="0"/>
                <a:cs typeface="Times New Roman" panose="02020603050405020304" pitchFamily="18" charset="0"/>
              </a:rPr>
              <a:t>D</a:t>
            </a:r>
            <a:r>
              <a:rPr lang="en-US" sz="4400" dirty="0">
                <a:solidFill>
                  <a:srgbClr val="FFFFFF"/>
                </a:solidFill>
                <a:latin typeface="Times New Roman" panose="02020603050405020304" pitchFamily="18" charset="0"/>
                <a:cs typeface="Times New Roman" panose="02020603050405020304" pitchFamily="18" charset="0"/>
              </a:rPr>
              <a:t>istinguished</a:t>
            </a:r>
            <a:r>
              <a:rPr lang="en-US" dirty="0">
                <a:solidFill>
                  <a:srgbClr val="FFFFFF"/>
                </a:solidFill>
                <a:latin typeface="Times New Roman" panose="02020603050405020304" pitchFamily="18" charset="0"/>
                <a:cs typeface="Times New Roman" panose="02020603050405020304" pitchFamily="18" charset="0"/>
              </a:rPr>
              <a:t> </a:t>
            </a:r>
            <a:r>
              <a:rPr lang="en-US" b="1" dirty="0">
                <a:solidFill>
                  <a:schemeClr val="bg1">
                    <a:lumMod val="65000"/>
                  </a:schemeClr>
                </a:solidFill>
                <a:latin typeface="Times New Roman" panose="02020603050405020304" pitchFamily="18" charset="0"/>
                <a:cs typeface="Times New Roman" panose="02020603050405020304" pitchFamily="18" charset="0"/>
              </a:rPr>
              <a:t>D</a:t>
            </a:r>
            <a:r>
              <a:rPr lang="en-US" sz="4400" dirty="0">
                <a:solidFill>
                  <a:srgbClr val="FFFFFF"/>
                </a:solidFill>
                <a:latin typeface="Times New Roman" panose="02020603050405020304" pitchFamily="18" charset="0"/>
                <a:cs typeface="Times New Roman" panose="02020603050405020304" pitchFamily="18" charset="0"/>
              </a:rPr>
              <a:t>iocesan</a:t>
            </a:r>
            <a:r>
              <a:rPr lang="en-US" b="1" dirty="0">
                <a:solidFill>
                  <a:srgbClr val="FFFFFF"/>
                </a:solidFill>
                <a:latin typeface="Times New Roman" panose="02020603050405020304" pitchFamily="18" charset="0"/>
                <a:cs typeface="Times New Roman" panose="02020603050405020304" pitchFamily="18" charset="0"/>
              </a:rPr>
              <a:t> </a:t>
            </a:r>
            <a:br>
              <a:rPr lang="en-US" b="1" dirty="0">
                <a:solidFill>
                  <a:srgbClr val="FFFFFF"/>
                </a:solidFill>
                <a:latin typeface="Times New Roman" panose="02020603050405020304" pitchFamily="18" charset="0"/>
                <a:cs typeface="Times New Roman" panose="02020603050405020304" pitchFamily="18" charset="0"/>
              </a:rPr>
            </a:br>
            <a:r>
              <a:rPr lang="en-US" b="1" dirty="0">
                <a:solidFill>
                  <a:schemeClr val="bg1">
                    <a:lumMod val="65000"/>
                  </a:schemeClr>
                </a:solidFill>
                <a:latin typeface="Times New Roman" panose="02020603050405020304" pitchFamily="18" charset="0"/>
                <a:cs typeface="Times New Roman" panose="02020603050405020304" pitchFamily="18" charset="0"/>
              </a:rPr>
              <a:t>B</a:t>
            </a:r>
            <a:r>
              <a:rPr lang="en-US" sz="4400" dirty="0">
                <a:solidFill>
                  <a:srgbClr val="FFFFFF"/>
                </a:solidFill>
                <a:latin typeface="Times New Roman" panose="02020603050405020304" pitchFamily="18" charset="0"/>
                <a:cs typeface="Times New Roman" panose="02020603050405020304" pitchFamily="18" charset="0"/>
              </a:rPr>
              <a:t>enefactor</a:t>
            </a:r>
            <a:r>
              <a:rPr lang="en-US" dirty="0">
                <a:solidFill>
                  <a:srgbClr val="FFFFFF"/>
                </a:solidFill>
                <a:latin typeface="Times New Roman" panose="02020603050405020304" pitchFamily="18" charset="0"/>
                <a:cs typeface="Times New Roman" panose="02020603050405020304" pitchFamily="18" charset="0"/>
              </a:rPr>
              <a:t> </a:t>
            </a:r>
            <a:br>
              <a:rPr lang="en-US" b="1" dirty="0">
                <a:solidFill>
                  <a:srgbClr val="FFFFFF"/>
                </a:solidFill>
                <a:latin typeface="Times New Roman" panose="02020603050405020304" pitchFamily="18" charset="0"/>
                <a:cs typeface="Times New Roman" panose="02020603050405020304" pitchFamily="18" charset="0"/>
              </a:rPr>
            </a:br>
            <a:r>
              <a:rPr lang="en-US" sz="4000" dirty="0">
                <a:solidFill>
                  <a:srgbClr val="FFFFFF"/>
                </a:solidFill>
                <a:latin typeface="Times New Roman" panose="02020603050405020304" pitchFamily="18" charset="0"/>
                <a:cs typeface="Times New Roman" panose="02020603050405020304" pitchFamily="18" charset="0"/>
              </a:rPr>
              <a:t>Fund</a:t>
            </a:r>
            <a:br>
              <a:rPr lang="en-US" sz="4400" b="1" dirty="0">
                <a:solidFill>
                  <a:srgbClr val="FFFFFF"/>
                </a:solidFill>
                <a:latin typeface="Times New Roman" panose="02020603050405020304" pitchFamily="18" charset="0"/>
                <a:cs typeface="Times New Roman" panose="02020603050405020304" pitchFamily="18" charset="0"/>
              </a:rPr>
            </a:br>
            <a:br>
              <a:rPr lang="en-US" sz="4400" b="1" dirty="0">
                <a:solidFill>
                  <a:srgbClr val="FFFFFF"/>
                </a:solidFill>
              </a:rPr>
            </a:br>
            <a:br>
              <a:rPr lang="en-US" sz="4400" b="1" dirty="0">
                <a:solidFill>
                  <a:srgbClr val="FFFFFF"/>
                </a:solidFill>
              </a:rPr>
            </a:br>
            <a:br>
              <a:rPr lang="en-US" sz="4400" b="1" dirty="0">
                <a:solidFill>
                  <a:srgbClr val="FFFFFF"/>
                </a:solidFill>
              </a:rPr>
            </a:br>
            <a:endParaRPr lang="en-US" sz="4400" dirty="0">
              <a:solidFill>
                <a:srgbClr val="FFFFFF"/>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3D20E4F-9B94-46B0-825E-1C9F627AFE12}"/>
              </a:ext>
            </a:extLst>
          </p:cNvPr>
          <p:cNvSpPr>
            <a:spLocks noGrp="1"/>
          </p:cNvSpPr>
          <p:nvPr>
            <p:ph idx="1"/>
          </p:nvPr>
        </p:nvSpPr>
        <p:spPr>
          <a:xfrm>
            <a:off x="6261521" y="89646"/>
            <a:ext cx="5792399" cy="6571757"/>
          </a:xfrm>
        </p:spPr>
        <p:txBody>
          <a:bodyPr anchor="ctr">
            <a:normAutofit/>
          </a:bodyPr>
          <a:lstStyle/>
          <a:p>
            <a:pPr marL="0" indent="0" algn="ctr">
              <a:buNone/>
            </a:pPr>
            <a:r>
              <a:rPr lang="en-US" sz="3200" dirty="0">
                <a:solidFill>
                  <a:schemeClr val="tx1">
                    <a:lumMod val="85000"/>
                    <a:lumOff val="15000"/>
                  </a:schemeClr>
                </a:solidFill>
              </a:rPr>
              <a:t>    </a:t>
            </a:r>
            <a:r>
              <a:rPr lang="en-US" sz="3600" dirty="0">
                <a:solidFill>
                  <a:schemeClr val="tx1">
                    <a:lumMod val="85000"/>
                    <a:lumOff val="15000"/>
                  </a:schemeClr>
                </a:solidFill>
              </a:rPr>
              <a:t>2022 Activity Review</a:t>
            </a:r>
            <a:endParaRPr lang="en-US" sz="4000" dirty="0">
              <a:solidFill>
                <a:schemeClr val="tx1">
                  <a:lumMod val="85000"/>
                  <a:lumOff val="15000"/>
                </a:schemeClr>
              </a:solidFill>
            </a:endParaRPr>
          </a:p>
          <a:p>
            <a:pPr marL="0" indent="0">
              <a:lnSpc>
                <a:spcPct val="100000"/>
              </a:lnSpc>
              <a:buNone/>
              <a:tabLst>
                <a:tab pos="2401888" algn="l"/>
                <a:tab pos="2743200" algn="l"/>
                <a:tab pos="3541713" algn="l"/>
                <a:tab pos="3827463" algn="l"/>
              </a:tabLst>
            </a:pPr>
            <a:r>
              <a:rPr lang="en-US" sz="2400" dirty="0">
                <a:solidFill>
                  <a:schemeClr val="tx1">
                    <a:lumMod val="85000"/>
                    <a:lumOff val="15000"/>
                  </a:schemeClr>
                </a:solidFill>
              </a:rPr>
              <a:t> Program Gifts</a:t>
            </a:r>
          </a:p>
          <a:p>
            <a:pPr lvl="1"/>
            <a:r>
              <a:rPr lang="en-US" dirty="0">
                <a:solidFill>
                  <a:schemeClr val="tx1">
                    <a:lumMod val="85000"/>
                    <a:lumOff val="15000"/>
                  </a:schemeClr>
                </a:solidFill>
              </a:rPr>
              <a:t>Vocations – Deacon Evaluation      	$   4,000</a:t>
            </a:r>
          </a:p>
          <a:p>
            <a:pPr lvl="1"/>
            <a:r>
              <a:rPr lang="en-US" dirty="0">
                <a:solidFill>
                  <a:schemeClr val="tx1">
                    <a:lumMod val="85000"/>
                    <a:lumOff val="15000"/>
                  </a:schemeClr>
                </a:solidFill>
              </a:rPr>
              <a:t>Vocations -  Choir Program Gift  	$   2,000</a:t>
            </a:r>
          </a:p>
          <a:p>
            <a:pPr lvl="1">
              <a:tabLst>
                <a:tab pos="3773488" algn="l"/>
              </a:tabLst>
            </a:pPr>
            <a:r>
              <a:rPr lang="en-US" dirty="0">
                <a:solidFill>
                  <a:schemeClr val="tx1">
                    <a:lumMod val="85000"/>
                    <a:lumOff val="15000"/>
                  </a:schemeClr>
                </a:solidFill>
              </a:rPr>
              <a:t>20</a:t>
            </a:r>
            <a:r>
              <a:rPr lang="en-US" baseline="30000" dirty="0">
                <a:solidFill>
                  <a:schemeClr val="tx1">
                    <a:lumMod val="85000"/>
                    <a:lumOff val="15000"/>
                  </a:schemeClr>
                </a:solidFill>
              </a:rPr>
              <a:t>th</a:t>
            </a:r>
            <a:r>
              <a:rPr lang="en-US" dirty="0">
                <a:solidFill>
                  <a:schemeClr val="tx1">
                    <a:lumMod val="85000"/>
                    <a:lumOff val="15000"/>
                  </a:schemeClr>
                </a:solidFill>
              </a:rPr>
              <a:t> AAC – Youth Program                 $   1,850</a:t>
            </a:r>
            <a:endParaRPr lang="en-US" dirty="0">
              <a:solidFill>
                <a:srgbClr val="FF0000"/>
              </a:solidFill>
            </a:endParaRPr>
          </a:p>
          <a:p>
            <a:pPr lvl="1">
              <a:tabLst>
                <a:tab pos="3773488" algn="l"/>
              </a:tabLst>
            </a:pPr>
            <a:r>
              <a:rPr lang="en-US" dirty="0">
                <a:solidFill>
                  <a:schemeClr val="tx1">
                    <a:lumMod val="85000"/>
                    <a:lumOff val="15000"/>
                  </a:schemeClr>
                </a:solidFill>
              </a:rPr>
              <a:t>Alaskan Outreach Initiative               $ 18,150</a:t>
            </a:r>
          </a:p>
          <a:p>
            <a:pPr lvl="1">
              <a:tabLst>
                <a:tab pos="3773488" algn="l"/>
              </a:tabLst>
            </a:pPr>
            <a:endParaRPr kumimoji="0" lang="en-US" sz="20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mn-ea"/>
              <a:cs typeface="+mn-cs"/>
            </a:endParaRPr>
          </a:p>
          <a:p>
            <a:pPr marL="201168" lvl="1" indent="0">
              <a:buNone/>
              <a:tabLst>
                <a:tab pos="3773488" algn="l"/>
              </a:tabLst>
            </a:pPr>
            <a:r>
              <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Beginning Balance</a:t>
            </a:r>
            <a:r>
              <a:rPr kumimoji="0" lang="en-US"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  13,778</a:t>
            </a:r>
          </a:p>
          <a:p>
            <a:pPr marL="201168" lvl="1" indent="0">
              <a:buNone/>
              <a:tabLst>
                <a:tab pos="3773488" algn="l"/>
              </a:tabLst>
            </a:pPr>
            <a:endParaRPr kumimoji="0" lang="en-US" sz="10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01168" lvl="1" indent="0">
              <a:buNone/>
              <a:tabLst>
                <a:tab pos="3773488" algn="l"/>
              </a:tabLst>
            </a:pPr>
            <a:r>
              <a:rPr lang="en-US" sz="2000" dirty="0">
                <a:solidFill>
                  <a:schemeClr val="tx1"/>
                </a:solidFill>
                <a:latin typeface="Calibri" panose="020F0502020204030204"/>
              </a:rPr>
              <a:t>Total Income</a:t>
            </a:r>
            <a:r>
              <a:rPr lang="en-US" sz="2000" dirty="0">
                <a:solidFill>
                  <a:srgbClr val="0070C0"/>
                </a:solidFill>
                <a:latin typeface="Calibri" panose="020F0502020204030204"/>
              </a:rPr>
              <a:t>:                      $  39,138</a:t>
            </a:r>
            <a:endPar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00025" lvl="1" indent="0">
              <a:buNone/>
              <a:tabLst>
                <a:tab pos="3773488" algn="l"/>
              </a:tabLst>
            </a:pPr>
            <a:r>
              <a:rPr lang="en-US" sz="2000" dirty="0">
                <a:solidFill>
                  <a:schemeClr val="tx1">
                    <a:lumMod val="85000"/>
                    <a:lumOff val="15000"/>
                  </a:schemeClr>
                </a:solidFill>
              </a:rPr>
              <a:t>Gift Totals:                           </a:t>
            </a:r>
            <a:r>
              <a:rPr lang="en-US" sz="2000" dirty="0">
                <a:solidFill>
                  <a:srgbClr val="0070C0"/>
                </a:solidFill>
              </a:rPr>
              <a:t>$  26,000</a:t>
            </a:r>
          </a:p>
          <a:p>
            <a:pPr marL="200025" lvl="1" indent="0">
              <a:buNone/>
              <a:tabLst>
                <a:tab pos="3773488" algn="l"/>
              </a:tabLst>
            </a:pPr>
            <a:r>
              <a:rPr lang="en-US" sz="2000" dirty="0">
                <a:solidFill>
                  <a:schemeClr val="tx1"/>
                </a:solidFill>
              </a:rPr>
              <a:t>Mkt Expense/Pass-thru     </a:t>
            </a:r>
            <a:r>
              <a:rPr lang="en-US" sz="2000" dirty="0">
                <a:solidFill>
                  <a:srgbClr val="0070C0"/>
                </a:solidFill>
              </a:rPr>
              <a:t>$    2,527</a:t>
            </a:r>
          </a:p>
          <a:p>
            <a:pPr marL="200025" lvl="1" indent="0">
              <a:buNone/>
              <a:tabLst>
                <a:tab pos="3773488" algn="l"/>
              </a:tabLst>
            </a:pPr>
            <a:endParaRPr lang="en-US" sz="1000" dirty="0">
              <a:solidFill>
                <a:srgbClr val="0070C0"/>
              </a:solidFill>
            </a:endParaRPr>
          </a:p>
          <a:p>
            <a:pPr marL="200025" marR="0" lvl="1" indent="0" algn="l" defTabSz="914400" rtl="0" eaLnBrk="1" fontAlgn="auto" latinLnBrk="0" hangingPunct="1">
              <a:lnSpc>
                <a:spcPct val="90000"/>
              </a:lnSpc>
              <a:spcBef>
                <a:spcPts val="200"/>
              </a:spcBef>
              <a:spcAft>
                <a:spcPts val="400"/>
              </a:spcAft>
              <a:buClr>
                <a:srgbClr val="D34817"/>
              </a:buClr>
              <a:buSzTx/>
              <a:buFont typeface="Calibri" pitchFamily="34" charset="0"/>
              <a:buNone/>
              <a:tabLst>
                <a:tab pos="3773488" algn="l"/>
              </a:tabLst>
              <a:defRPr/>
            </a:pPr>
            <a:r>
              <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Ending Balance:                  </a:t>
            </a: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  24,3</a:t>
            </a:r>
            <a:r>
              <a:rPr lang="en-US" sz="2000" b="1" dirty="0">
                <a:solidFill>
                  <a:srgbClr val="0070C0"/>
                </a:solidFill>
                <a:latin typeface="Calibri" panose="020F0502020204030204"/>
              </a:rPr>
              <a:t>89</a:t>
            </a:r>
            <a:endPar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01168" lvl="1" indent="0">
              <a:buNone/>
            </a:pPr>
            <a:endParaRPr lang="en-US" sz="2400" dirty="0">
              <a:solidFill>
                <a:schemeClr val="tx1">
                  <a:lumMod val="85000"/>
                  <a:lumOff val="15000"/>
                </a:schemeClr>
              </a:solidFill>
            </a:endParaRPr>
          </a:p>
        </p:txBody>
      </p:sp>
      <p:sp>
        <p:nvSpPr>
          <p:cNvPr id="5" name="Footer Placeholder 4">
            <a:extLst>
              <a:ext uri="{FF2B5EF4-FFF2-40B4-BE49-F238E27FC236}">
                <a16:creationId xmlns:a16="http://schemas.microsoft.com/office/drawing/2014/main" id="{26A8B998-C141-4AEE-8B4C-F8C81696138F}"/>
              </a:ext>
            </a:extLst>
          </p:cNvPr>
          <p:cNvSpPr>
            <a:spLocks noGrp="1"/>
          </p:cNvSpPr>
          <p:nvPr>
            <p:ph type="ftr" sz="quarter" idx="11"/>
          </p:nvPr>
        </p:nvSpPr>
        <p:spPr>
          <a:xfrm>
            <a:off x="6947374" y="6048949"/>
            <a:ext cx="4406426" cy="320040"/>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n-ea"/>
                <a:cs typeface="+mn-cs"/>
              </a:rPr>
              <a:t>As of December 31, 2022</a:t>
            </a:r>
          </a:p>
        </p:txBody>
      </p:sp>
      <p:sp>
        <p:nvSpPr>
          <p:cNvPr id="4" name="Slide Number Placeholder 3">
            <a:extLst>
              <a:ext uri="{FF2B5EF4-FFF2-40B4-BE49-F238E27FC236}">
                <a16:creationId xmlns:a16="http://schemas.microsoft.com/office/drawing/2014/main" id="{9ADB33C5-F307-4358-80DB-1BD08BBABACB}"/>
              </a:ext>
            </a:extLst>
          </p:cNvPr>
          <p:cNvSpPr>
            <a:spLocks noGrp="1"/>
          </p:cNvSpPr>
          <p:nvPr>
            <p:ph type="sldNum" sz="quarter" idx="12"/>
          </p:nvPr>
        </p:nvSpPr>
        <p:spPr>
          <a:xfrm>
            <a:off x="10722820" y="6296279"/>
            <a:ext cx="63098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2B7CE8FA-72F2-4D7A-AE62-9FBBB556B67C}" type="slidenum">
              <a:rPr kumimoji="0" lang="en-US" sz="105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a:t>
            </a:fld>
            <a:endParaRPr kumimoji="0" lang="en-US" sz="105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7" name="Picture 6" descr="A picture containing text&#10;&#10;Description automatically generated">
            <a:extLst>
              <a:ext uri="{FF2B5EF4-FFF2-40B4-BE49-F238E27FC236}">
                <a16:creationId xmlns:a16="http://schemas.microsoft.com/office/drawing/2014/main" id="{84882E86-F0B6-9BA4-02FC-2C8F76C96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88" y="4477543"/>
            <a:ext cx="1973136" cy="1818736"/>
          </a:xfrm>
          <a:prstGeom prst="rect">
            <a:avLst/>
          </a:prstGeom>
        </p:spPr>
      </p:pic>
    </p:spTree>
    <p:extLst>
      <p:ext uri="{BB962C8B-B14F-4D97-AF65-F5344CB8AC3E}">
        <p14:creationId xmlns:p14="http://schemas.microsoft.com/office/powerpoint/2010/main" val="1684757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B8BAEF-4D3A-4FC2-8BA9-9B71882DB33B}"/>
              </a:ext>
            </a:extLst>
          </p:cNvPr>
          <p:cNvSpPr>
            <a:spLocks noGrp="1"/>
          </p:cNvSpPr>
          <p:nvPr>
            <p:ph type="title"/>
          </p:nvPr>
        </p:nvSpPr>
        <p:spPr>
          <a:xfrm>
            <a:off x="1798293" y="715377"/>
            <a:ext cx="4118413" cy="5184526"/>
          </a:xfrm>
          <a:ln w="25400" cap="sq">
            <a:noFill/>
            <a:miter lim="800000"/>
          </a:ln>
        </p:spPr>
        <p:txBody>
          <a:bodyPr anchor="ctr">
            <a:normAutofit fontScale="90000"/>
          </a:bodyPr>
          <a:lstStyle/>
          <a:p>
            <a:br>
              <a:rPr lang="en-US" b="1" u="sng" dirty="0">
                <a:solidFill>
                  <a:srgbClr val="FFFFFF"/>
                </a:solidFill>
              </a:rPr>
            </a:br>
            <a:r>
              <a:rPr lang="en-US" b="1" dirty="0">
                <a:solidFill>
                  <a:schemeClr val="bg1">
                    <a:lumMod val="65000"/>
                  </a:schemeClr>
                </a:solidFill>
                <a:latin typeface="Times New Roman" panose="02020603050405020304" pitchFamily="18" charset="0"/>
                <a:cs typeface="Times New Roman" panose="02020603050405020304" pitchFamily="18" charset="0"/>
              </a:rPr>
              <a:t>D</a:t>
            </a:r>
            <a:r>
              <a:rPr lang="en-US" sz="4400" dirty="0">
                <a:solidFill>
                  <a:srgbClr val="FFFFFF"/>
                </a:solidFill>
                <a:latin typeface="Times New Roman" panose="02020603050405020304" pitchFamily="18" charset="0"/>
                <a:cs typeface="Times New Roman" panose="02020603050405020304" pitchFamily="18" charset="0"/>
              </a:rPr>
              <a:t>istinguished</a:t>
            </a:r>
            <a:r>
              <a:rPr lang="en-US" dirty="0">
                <a:solidFill>
                  <a:srgbClr val="FFFFFF"/>
                </a:solidFill>
                <a:latin typeface="Times New Roman" panose="02020603050405020304" pitchFamily="18" charset="0"/>
                <a:cs typeface="Times New Roman" panose="02020603050405020304" pitchFamily="18" charset="0"/>
              </a:rPr>
              <a:t> </a:t>
            </a:r>
            <a:r>
              <a:rPr lang="en-US" b="1" dirty="0">
                <a:solidFill>
                  <a:schemeClr val="bg1">
                    <a:lumMod val="65000"/>
                  </a:schemeClr>
                </a:solidFill>
                <a:latin typeface="Times New Roman" panose="02020603050405020304" pitchFamily="18" charset="0"/>
                <a:cs typeface="Times New Roman" panose="02020603050405020304" pitchFamily="18" charset="0"/>
              </a:rPr>
              <a:t>D</a:t>
            </a:r>
            <a:r>
              <a:rPr lang="en-US" sz="4400" dirty="0">
                <a:solidFill>
                  <a:srgbClr val="FFFFFF"/>
                </a:solidFill>
                <a:latin typeface="Times New Roman" panose="02020603050405020304" pitchFamily="18" charset="0"/>
                <a:cs typeface="Times New Roman" panose="02020603050405020304" pitchFamily="18" charset="0"/>
              </a:rPr>
              <a:t>iocesan</a:t>
            </a:r>
            <a:r>
              <a:rPr lang="en-US" b="1" dirty="0">
                <a:solidFill>
                  <a:srgbClr val="FFFFFF"/>
                </a:solidFill>
                <a:latin typeface="Times New Roman" panose="02020603050405020304" pitchFamily="18" charset="0"/>
                <a:cs typeface="Times New Roman" panose="02020603050405020304" pitchFamily="18" charset="0"/>
              </a:rPr>
              <a:t> </a:t>
            </a:r>
            <a:br>
              <a:rPr lang="en-US" b="1" dirty="0">
                <a:solidFill>
                  <a:srgbClr val="FFFFFF"/>
                </a:solidFill>
                <a:latin typeface="Times New Roman" panose="02020603050405020304" pitchFamily="18" charset="0"/>
                <a:cs typeface="Times New Roman" panose="02020603050405020304" pitchFamily="18" charset="0"/>
              </a:rPr>
            </a:br>
            <a:r>
              <a:rPr lang="en-US" b="1" dirty="0">
                <a:solidFill>
                  <a:schemeClr val="bg1">
                    <a:lumMod val="65000"/>
                  </a:schemeClr>
                </a:solidFill>
                <a:latin typeface="Times New Roman" panose="02020603050405020304" pitchFamily="18" charset="0"/>
                <a:cs typeface="Times New Roman" panose="02020603050405020304" pitchFamily="18" charset="0"/>
              </a:rPr>
              <a:t>B</a:t>
            </a:r>
            <a:r>
              <a:rPr lang="en-US" sz="4400" dirty="0">
                <a:solidFill>
                  <a:srgbClr val="FFFFFF"/>
                </a:solidFill>
                <a:latin typeface="Times New Roman" panose="02020603050405020304" pitchFamily="18" charset="0"/>
                <a:cs typeface="Times New Roman" panose="02020603050405020304" pitchFamily="18" charset="0"/>
              </a:rPr>
              <a:t>enefactor</a:t>
            </a:r>
            <a:r>
              <a:rPr lang="en-US" dirty="0">
                <a:solidFill>
                  <a:srgbClr val="FFFFFF"/>
                </a:solidFill>
                <a:latin typeface="Times New Roman" panose="02020603050405020304" pitchFamily="18" charset="0"/>
                <a:cs typeface="Times New Roman" panose="02020603050405020304" pitchFamily="18" charset="0"/>
              </a:rPr>
              <a:t> </a:t>
            </a:r>
            <a:br>
              <a:rPr lang="en-US" b="1" dirty="0">
                <a:solidFill>
                  <a:srgbClr val="FFFFFF"/>
                </a:solidFill>
                <a:latin typeface="Times New Roman" panose="02020603050405020304" pitchFamily="18" charset="0"/>
                <a:cs typeface="Times New Roman" panose="02020603050405020304" pitchFamily="18" charset="0"/>
              </a:rPr>
            </a:br>
            <a:r>
              <a:rPr lang="en-US" sz="4000" dirty="0">
                <a:solidFill>
                  <a:srgbClr val="FFFFFF"/>
                </a:solidFill>
                <a:latin typeface="Times New Roman" panose="02020603050405020304" pitchFamily="18" charset="0"/>
                <a:cs typeface="Times New Roman" panose="02020603050405020304" pitchFamily="18" charset="0"/>
              </a:rPr>
              <a:t>Fund</a:t>
            </a:r>
            <a:br>
              <a:rPr lang="en-US" sz="4400" b="1" dirty="0">
                <a:solidFill>
                  <a:srgbClr val="FFFFFF"/>
                </a:solidFill>
                <a:latin typeface="Times New Roman" panose="02020603050405020304" pitchFamily="18" charset="0"/>
                <a:cs typeface="Times New Roman" panose="02020603050405020304" pitchFamily="18" charset="0"/>
              </a:rPr>
            </a:br>
            <a:br>
              <a:rPr lang="en-US" sz="4400" b="1" dirty="0">
                <a:solidFill>
                  <a:srgbClr val="FFFFFF"/>
                </a:solidFill>
              </a:rPr>
            </a:br>
            <a:br>
              <a:rPr lang="en-US" sz="4400" b="1" dirty="0">
                <a:solidFill>
                  <a:srgbClr val="FFFFFF"/>
                </a:solidFill>
              </a:rPr>
            </a:br>
            <a:br>
              <a:rPr lang="en-US" sz="4400" b="1" dirty="0">
                <a:solidFill>
                  <a:srgbClr val="FFFFFF"/>
                </a:solidFill>
              </a:rPr>
            </a:br>
            <a:endParaRPr lang="en-US" sz="4400" dirty="0">
              <a:solidFill>
                <a:srgbClr val="FFFFFF"/>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3D20E4F-9B94-46B0-825E-1C9F627AFE12}"/>
              </a:ext>
            </a:extLst>
          </p:cNvPr>
          <p:cNvSpPr>
            <a:spLocks noGrp="1"/>
          </p:cNvSpPr>
          <p:nvPr>
            <p:ph idx="1"/>
          </p:nvPr>
        </p:nvSpPr>
        <p:spPr>
          <a:xfrm>
            <a:off x="6261521" y="89646"/>
            <a:ext cx="5792399" cy="6571757"/>
          </a:xfrm>
        </p:spPr>
        <p:txBody>
          <a:bodyPr anchor="ctr">
            <a:normAutofit/>
          </a:bodyPr>
          <a:lstStyle/>
          <a:p>
            <a:pPr marL="0" indent="0">
              <a:buNone/>
            </a:pPr>
            <a:r>
              <a:rPr lang="en-US" sz="3200" dirty="0">
                <a:solidFill>
                  <a:schemeClr val="tx1">
                    <a:lumMod val="85000"/>
                    <a:lumOff val="15000"/>
                  </a:schemeClr>
                </a:solidFill>
              </a:rPr>
              <a:t>  </a:t>
            </a:r>
            <a:r>
              <a:rPr lang="en-US" sz="3600" dirty="0">
                <a:solidFill>
                  <a:schemeClr val="tx1">
                    <a:lumMod val="85000"/>
                    <a:lumOff val="15000"/>
                  </a:schemeClr>
                </a:solidFill>
              </a:rPr>
              <a:t>Ending Balances 2022</a:t>
            </a:r>
            <a:endParaRPr lang="en-US" sz="4000" dirty="0">
              <a:solidFill>
                <a:schemeClr val="tx1">
                  <a:lumMod val="85000"/>
                  <a:lumOff val="15000"/>
                </a:schemeClr>
              </a:solidFill>
            </a:endParaRPr>
          </a:p>
          <a:p>
            <a:pPr marL="0" indent="0" algn="ctr">
              <a:lnSpc>
                <a:spcPct val="100000"/>
              </a:lnSpc>
              <a:buNone/>
              <a:tabLst>
                <a:tab pos="2401888" algn="l"/>
                <a:tab pos="2743200" algn="l"/>
                <a:tab pos="3541713" algn="l"/>
                <a:tab pos="3827463" algn="l"/>
              </a:tabLst>
            </a:pPr>
            <a:endParaRPr lang="en-US" sz="2400" dirty="0">
              <a:solidFill>
                <a:schemeClr val="tx1">
                  <a:lumMod val="85000"/>
                  <a:lumOff val="15000"/>
                </a:schemeClr>
              </a:solidFill>
            </a:endParaRPr>
          </a:p>
          <a:p>
            <a:pPr marL="201168" lvl="1" indent="0">
              <a:buNone/>
            </a:pPr>
            <a:r>
              <a:rPr lang="en-US" sz="2400" dirty="0">
                <a:solidFill>
                  <a:schemeClr val="tx1">
                    <a:lumMod val="85000"/>
                    <a:lumOff val="15000"/>
                  </a:schemeClr>
                </a:solidFill>
              </a:rPr>
              <a:t>General Fund	</a:t>
            </a:r>
            <a:r>
              <a:rPr lang="en-US" sz="2400" dirty="0">
                <a:solidFill>
                  <a:srgbClr val="0070C0"/>
                </a:solidFill>
              </a:rPr>
              <a:t>$  16,317.06</a:t>
            </a:r>
          </a:p>
          <a:p>
            <a:pPr marL="201168" lvl="1" indent="0">
              <a:buNone/>
            </a:pPr>
            <a:r>
              <a:rPr lang="en-US" sz="2400" dirty="0">
                <a:solidFill>
                  <a:schemeClr val="tx1">
                    <a:lumMod val="85000"/>
                    <a:lumOff val="15000"/>
                  </a:schemeClr>
                </a:solidFill>
              </a:rPr>
              <a:t>Alaskan Initiative	</a:t>
            </a:r>
            <a:r>
              <a:rPr lang="en-US" sz="2400" dirty="0">
                <a:solidFill>
                  <a:srgbClr val="0070C0"/>
                </a:solidFill>
              </a:rPr>
              <a:t>$    4,673.83</a:t>
            </a:r>
          </a:p>
          <a:p>
            <a:pPr marL="201168" lvl="1" indent="0">
              <a:buNone/>
            </a:pPr>
            <a:r>
              <a:rPr lang="en-US" sz="2400" dirty="0">
                <a:solidFill>
                  <a:schemeClr val="tx1">
                    <a:lumMod val="85000"/>
                    <a:lumOff val="15000"/>
                  </a:schemeClr>
                </a:solidFill>
              </a:rPr>
              <a:t>Vocations		</a:t>
            </a:r>
            <a:r>
              <a:rPr lang="en-US" sz="2400" dirty="0">
                <a:solidFill>
                  <a:srgbClr val="0070C0"/>
                </a:solidFill>
              </a:rPr>
              <a:t>$       709.54</a:t>
            </a:r>
          </a:p>
          <a:p>
            <a:pPr marL="201168" lvl="1" indent="0">
              <a:buNone/>
            </a:pPr>
            <a:r>
              <a:rPr lang="en-US" sz="2400" dirty="0">
                <a:solidFill>
                  <a:schemeClr val="tx1">
                    <a:lumMod val="85000"/>
                    <a:lumOff val="15000"/>
                  </a:schemeClr>
                </a:solidFill>
              </a:rPr>
              <a:t>Vocations Music	</a:t>
            </a:r>
            <a:r>
              <a:rPr lang="en-US" sz="2400" dirty="0">
                <a:solidFill>
                  <a:srgbClr val="0070C0"/>
                </a:solidFill>
              </a:rPr>
              <a:t>$    2,689.54 </a:t>
            </a:r>
            <a:endParaRPr lang="en-US" sz="2400" dirty="0">
              <a:solidFill>
                <a:srgbClr val="C00000"/>
              </a:solidFill>
            </a:endParaRPr>
          </a:p>
          <a:p>
            <a:pPr marL="201168" lvl="1" indent="0">
              <a:buNone/>
            </a:pPr>
            <a:endParaRPr lang="en-US" sz="2400" dirty="0">
              <a:solidFill>
                <a:srgbClr val="0070C0"/>
              </a:solidFill>
            </a:endParaRPr>
          </a:p>
          <a:p>
            <a:pPr marL="201168" lvl="1" indent="0">
              <a:buNone/>
            </a:pPr>
            <a:r>
              <a:rPr lang="en-US" sz="2400" b="1" dirty="0">
                <a:solidFill>
                  <a:srgbClr val="0070C0"/>
                </a:solidFill>
              </a:rPr>
              <a:t>Total:                            $ 24,389.97</a:t>
            </a:r>
          </a:p>
          <a:p>
            <a:pPr marL="201168" lvl="1" indent="0">
              <a:buNone/>
            </a:pPr>
            <a:endParaRPr lang="en-US" sz="2400" dirty="0">
              <a:solidFill>
                <a:srgbClr val="0070C0"/>
              </a:solidFill>
            </a:endParaRPr>
          </a:p>
          <a:p>
            <a:pPr marL="201168" lvl="1" indent="0">
              <a:buNone/>
            </a:pPr>
            <a:endParaRPr lang="en-US" sz="2400" dirty="0">
              <a:solidFill>
                <a:srgbClr val="0070C0"/>
              </a:solidFill>
            </a:endParaRPr>
          </a:p>
        </p:txBody>
      </p:sp>
      <p:sp>
        <p:nvSpPr>
          <p:cNvPr id="5" name="Footer Placeholder 4">
            <a:extLst>
              <a:ext uri="{FF2B5EF4-FFF2-40B4-BE49-F238E27FC236}">
                <a16:creationId xmlns:a16="http://schemas.microsoft.com/office/drawing/2014/main" id="{26A8B998-C141-4AEE-8B4C-F8C81696138F}"/>
              </a:ext>
            </a:extLst>
          </p:cNvPr>
          <p:cNvSpPr>
            <a:spLocks noGrp="1"/>
          </p:cNvSpPr>
          <p:nvPr>
            <p:ph type="ftr" sz="quarter" idx="11"/>
          </p:nvPr>
        </p:nvSpPr>
        <p:spPr>
          <a:xfrm>
            <a:off x="6947374" y="6048949"/>
            <a:ext cx="4406426" cy="320040"/>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n-ea"/>
                <a:cs typeface="+mn-cs"/>
              </a:rPr>
              <a:t>As of December 31, 2022</a:t>
            </a:r>
          </a:p>
        </p:txBody>
      </p:sp>
      <p:sp>
        <p:nvSpPr>
          <p:cNvPr id="4" name="Slide Number Placeholder 3">
            <a:extLst>
              <a:ext uri="{FF2B5EF4-FFF2-40B4-BE49-F238E27FC236}">
                <a16:creationId xmlns:a16="http://schemas.microsoft.com/office/drawing/2014/main" id="{9ADB33C5-F307-4358-80DB-1BD08BBABACB}"/>
              </a:ext>
            </a:extLst>
          </p:cNvPr>
          <p:cNvSpPr>
            <a:spLocks noGrp="1"/>
          </p:cNvSpPr>
          <p:nvPr>
            <p:ph type="sldNum" sz="quarter" idx="12"/>
          </p:nvPr>
        </p:nvSpPr>
        <p:spPr>
          <a:xfrm>
            <a:off x="10722820" y="6296279"/>
            <a:ext cx="63098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2B7CE8FA-72F2-4D7A-AE62-9FBBB556B67C}" type="slidenum">
              <a:rPr kumimoji="0" lang="en-US" sz="105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a:t>
            </a:fld>
            <a:endParaRPr kumimoji="0" lang="en-US" sz="105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7" name="Picture 6" descr="A picture containing text&#10;&#10;Description automatically generated">
            <a:extLst>
              <a:ext uri="{FF2B5EF4-FFF2-40B4-BE49-F238E27FC236}">
                <a16:creationId xmlns:a16="http://schemas.microsoft.com/office/drawing/2014/main" id="{84882E86-F0B6-9BA4-02FC-2C8F76C96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88" y="4477543"/>
            <a:ext cx="1973136" cy="1818736"/>
          </a:xfrm>
          <a:prstGeom prst="rect">
            <a:avLst/>
          </a:prstGeom>
        </p:spPr>
      </p:pic>
    </p:spTree>
    <p:extLst>
      <p:ext uri="{BB962C8B-B14F-4D97-AF65-F5344CB8AC3E}">
        <p14:creationId xmlns:p14="http://schemas.microsoft.com/office/powerpoint/2010/main" val="3439944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B8BAEF-4D3A-4FC2-8BA9-9B71882DB33B}"/>
              </a:ext>
            </a:extLst>
          </p:cNvPr>
          <p:cNvSpPr>
            <a:spLocks noGrp="1"/>
          </p:cNvSpPr>
          <p:nvPr>
            <p:ph type="title"/>
          </p:nvPr>
        </p:nvSpPr>
        <p:spPr>
          <a:xfrm>
            <a:off x="1798293" y="715377"/>
            <a:ext cx="4118413" cy="5184526"/>
          </a:xfrm>
          <a:ln w="25400" cap="sq">
            <a:noFill/>
            <a:miter lim="800000"/>
          </a:ln>
        </p:spPr>
        <p:txBody>
          <a:bodyPr anchor="ctr">
            <a:normAutofit fontScale="90000"/>
          </a:bodyPr>
          <a:lstStyle/>
          <a:p>
            <a:br>
              <a:rPr lang="en-US" b="1" u="sng" dirty="0">
                <a:solidFill>
                  <a:srgbClr val="FFFFFF"/>
                </a:solidFill>
              </a:rPr>
            </a:br>
            <a:r>
              <a:rPr lang="en-US" b="1" dirty="0">
                <a:solidFill>
                  <a:schemeClr val="bg1">
                    <a:lumMod val="65000"/>
                  </a:schemeClr>
                </a:solidFill>
                <a:latin typeface="Times New Roman" panose="02020603050405020304" pitchFamily="18" charset="0"/>
                <a:cs typeface="Times New Roman" panose="02020603050405020304" pitchFamily="18" charset="0"/>
              </a:rPr>
              <a:t>D</a:t>
            </a:r>
            <a:r>
              <a:rPr lang="en-US" sz="4400" dirty="0">
                <a:solidFill>
                  <a:srgbClr val="FFFFFF"/>
                </a:solidFill>
                <a:latin typeface="Times New Roman" panose="02020603050405020304" pitchFamily="18" charset="0"/>
                <a:cs typeface="Times New Roman" panose="02020603050405020304" pitchFamily="18" charset="0"/>
              </a:rPr>
              <a:t>istinguished</a:t>
            </a:r>
            <a:r>
              <a:rPr lang="en-US" dirty="0">
                <a:solidFill>
                  <a:srgbClr val="FFFFFF"/>
                </a:solidFill>
                <a:latin typeface="Times New Roman" panose="02020603050405020304" pitchFamily="18" charset="0"/>
                <a:cs typeface="Times New Roman" panose="02020603050405020304" pitchFamily="18" charset="0"/>
              </a:rPr>
              <a:t> </a:t>
            </a:r>
            <a:r>
              <a:rPr lang="en-US" b="1" dirty="0">
                <a:solidFill>
                  <a:schemeClr val="bg1">
                    <a:lumMod val="65000"/>
                  </a:schemeClr>
                </a:solidFill>
                <a:latin typeface="Times New Roman" panose="02020603050405020304" pitchFamily="18" charset="0"/>
                <a:cs typeface="Times New Roman" panose="02020603050405020304" pitchFamily="18" charset="0"/>
              </a:rPr>
              <a:t>D</a:t>
            </a:r>
            <a:r>
              <a:rPr lang="en-US" sz="4400" dirty="0">
                <a:solidFill>
                  <a:srgbClr val="FFFFFF"/>
                </a:solidFill>
                <a:latin typeface="Times New Roman" panose="02020603050405020304" pitchFamily="18" charset="0"/>
                <a:cs typeface="Times New Roman" panose="02020603050405020304" pitchFamily="18" charset="0"/>
              </a:rPr>
              <a:t>iocesan</a:t>
            </a:r>
            <a:r>
              <a:rPr lang="en-US" b="1" dirty="0">
                <a:solidFill>
                  <a:srgbClr val="FFFFFF"/>
                </a:solidFill>
                <a:latin typeface="Times New Roman" panose="02020603050405020304" pitchFamily="18" charset="0"/>
                <a:cs typeface="Times New Roman" panose="02020603050405020304" pitchFamily="18" charset="0"/>
              </a:rPr>
              <a:t> </a:t>
            </a:r>
            <a:br>
              <a:rPr lang="en-US" b="1" dirty="0">
                <a:solidFill>
                  <a:srgbClr val="FFFFFF"/>
                </a:solidFill>
                <a:latin typeface="Times New Roman" panose="02020603050405020304" pitchFamily="18" charset="0"/>
                <a:cs typeface="Times New Roman" panose="02020603050405020304" pitchFamily="18" charset="0"/>
              </a:rPr>
            </a:br>
            <a:r>
              <a:rPr lang="en-US" dirty="0">
                <a:solidFill>
                  <a:schemeClr val="bg1">
                    <a:lumMod val="65000"/>
                  </a:schemeClr>
                </a:solidFill>
                <a:latin typeface="Times New Roman" panose="02020603050405020304" pitchFamily="18" charset="0"/>
                <a:cs typeface="Times New Roman" panose="02020603050405020304" pitchFamily="18" charset="0"/>
              </a:rPr>
              <a:t>B</a:t>
            </a:r>
            <a:r>
              <a:rPr lang="en-US" sz="4400" dirty="0">
                <a:solidFill>
                  <a:srgbClr val="FFFFFF"/>
                </a:solidFill>
                <a:latin typeface="Times New Roman" panose="02020603050405020304" pitchFamily="18" charset="0"/>
                <a:cs typeface="Times New Roman" panose="02020603050405020304" pitchFamily="18" charset="0"/>
              </a:rPr>
              <a:t>enefactor</a:t>
            </a:r>
            <a:r>
              <a:rPr lang="en-US" dirty="0">
                <a:solidFill>
                  <a:srgbClr val="FFFFFF"/>
                </a:solidFill>
                <a:latin typeface="Times New Roman" panose="02020603050405020304" pitchFamily="18" charset="0"/>
                <a:cs typeface="Times New Roman" panose="02020603050405020304" pitchFamily="18" charset="0"/>
              </a:rPr>
              <a:t> </a:t>
            </a:r>
            <a:br>
              <a:rPr lang="en-US" b="1" dirty="0">
                <a:solidFill>
                  <a:srgbClr val="FFFFFF"/>
                </a:solidFill>
                <a:latin typeface="Times New Roman" panose="02020603050405020304" pitchFamily="18" charset="0"/>
                <a:cs typeface="Times New Roman" panose="02020603050405020304" pitchFamily="18" charset="0"/>
              </a:rPr>
            </a:br>
            <a:r>
              <a:rPr lang="en-US" sz="4000" dirty="0">
                <a:solidFill>
                  <a:srgbClr val="FFFFFF"/>
                </a:solidFill>
                <a:latin typeface="Times New Roman" panose="02020603050405020304" pitchFamily="18" charset="0"/>
                <a:cs typeface="Times New Roman" panose="02020603050405020304" pitchFamily="18" charset="0"/>
              </a:rPr>
              <a:t>Fund</a:t>
            </a:r>
            <a:br>
              <a:rPr lang="en-US" sz="4400" b="1" dirty="0">
                <a:solidFill>
                  <a:srgbClr val="FFFFFF"/>
                </a:solidFill>
                <a:latin typeface="Times New Roman" panose="02020603050405020304" pitchFamily="18" charset="0"/>
                <a:cs typeface="Times New Roman" panose="02020603050405020304" pitchFamily="18" charset="0"/>
              </a:rPr>
            </a:br>
            <a:br>
              <a:rPr lang="en-US" sz="4400" b="1" dirty="0">
                <a:solidFill>
                  <a:srgbClr val="FFFFFF"/>
                </a:solidFill>
              </a:rPr>
            </a:br>
            <a:br>
              <a:rPr lang="en-US" sz="4400" b="1" dirty="0">
                <a:solidFill>
                  <a:srgbClr val="FFFFFF"/>
                </a:solidFill>
              </a:rPr>
            </a:br>
            <a:br>
              <a:rPr lang="en-US" sz="4400" b="1" dirty="0">
                <a:solidFill>
                  <a:srgbClr val="FFFFFF"/>
                </a:solidFill>
              </a:rPr>
            </a:br>
            <a:endParaRPr lang="en-US" sz="4400" dirty="0">
              <a:solidFill>
                <a:srgbClr val="FFFFFF"/>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3D20E4F-9B94-46B0-825E-1C9F627AFE12}"/>
              </a:ext>
            </a:extLst>
          </p:cNvPr>
          <p:cNvSpPr>
            <a:spLocks noGrp="1"/>
          </p:cNvSpPr>
          <p:nvPr>
            <p:ph idx="1"/>
          </p:nvPr>
        </p:nvSpPr>
        <p:spPr>
          <a:xfrm>
            <a:off x="6261521" y="89646"/>
            <a:ext cx="5792399" cy="6571757"/>
          </a:xfrm>
        </p:spPr>
        <p:txBody>
          <a:bodyPr anchor="ctr">
            <a:normAutofit/>
          </a:bodyPr>
          <a:lstStyle/>
          <a:p>
            <a:pPr marL="0" indent="0" algn="ctr">
              <a:buNone/>
            </a:pPr>
            <a:r>
              <a:rPr lang="en-US" sz="3600" dirty="0">
                <a:solidFill>
                  <a:schemeClr val="tx1">
                    <a:lumMod val="85000"/>
                    <a:lumOff val="15000"/>
                  </a:schemeClr>
                </a:solidFill>
              </a:rPr>
              <a:t>    2023 Activity</a:t>
            </a:r>
            <a:endParaRPr lang="en-US" sz="4400" dirty="0">
              <a:solidFill>
                <a:schemeClr val="tx1">
                  <a:lumMod val="85000"/>
                  <a:lumOff val="15000"/>
                </a:schemeClr>
              </a:solidFill>
            </a:endParaRPr>
          </a:p>
          <a:p>
            <a:pPr marL="0" indent="0">
              <a:lnSpc>
                <a:spcPct val="100000"/>
              </a:lnSpc>
              <a:buNone/>
              <a:tabLst>
                <a:tab pos="2401888" algn="l"/>
                <a:tab pos="2743200" algn="l"/>
                <a:tab pos="3541713" algn="l"/>
                <a:tab pos="3827463" algn="l"/>
              </a:tabLst>
            </a:pPr>
            <a:r>
              <a:rPr lang="en-US" sz="2400" dirty="0">
                <a:solidFill>
                  <a:schemeClr val="tx1">
                    <a:lumMod val="85000"/>
                    <a:lumOff val="15000"/>
                  </a:schemeClr>
                </a:solidFill>
              </a:rPr>
              <a:t>Program Donations to Date:    $ 20, 271</a:t>
            </a:r>
          </a:p>
          <a:p>
            <a:pPr marL="0" indent="0">
              <a:lnSpc>
                <a:spcPct val="100000"/>
              </a:lnSpc>
              <a:buNone/>
              <a:tabLst>
                <a:tab pos="2401888" algn="l"/>
                <a:tab pos="2743200" algn="l"/>
                <a:tab pos="3541713" algn="l"/>
                <a:tab pos="3827463" algn="l"/>
              </a:tabLst>
            </a:pPr>
            <a:r>
              <a:rPr lang="en-US" sz="2400" dirty="0">
                <a:solidFill>
                  <a:schemeClr val="tx1">
                    <a:lumMod val="85000"/>
                    <a:lumOff val="15000"/>
                  </a:schemeClr>
                </a:solidFill>
              </a:rPr>
              <a:t>Program Disbursals to Date:    $  17,810</a:t>
            </a:r>
          </a:p>
          <a:p>
            <a:pPr lvl="1"/>
            <a:r>
              <a:rPr lang="en-US" sz="2000" dirty="0">
                <a:solidFill>
                  <a:srgbClr val="0070C0"/>
                </a:solidFill>
              </a:rPr>
              <a:t>Deacon Evaluation:              </a:t>
            </a:r>
            <a:r>
              <a:rPr lang="en-US" sz="2000" dirty="0">
                <a:solidFill>
                  <a:schemeClr val="accent2"/>
                </a:solidFill>
              </a:rPr>
              <a:t>$   2,000</a:t>
            </a:r>
          </a:p>
          <a:p>
            <a:pPr lvl="1"/>
            <a:r>
              <a:rPr lang="en-US" sz="2000" dirty="0">
                <a:solidFill>
                  <a:srgbClr val="0070C0"/>
                </a:solidFill>
              </a:rPr>
              <a:t>Choir Program:  	        </a:t>
            </a:r>
            <a:r>
              <a:rPr lang="en-US" sz="2000" dirty="0">
                <a:solidFill>
                  <a:schemeClr val="accent2"/>
                </a:solidFill>
              </a:rPr>
              <a:t>$   5,325</a:t>
            </a:r>
          </a:p>
          <a:p>
            <a:pPr lvl="1">
              <a:tabLst>
                <a:tab pos="3773488" algn="l"/>
              </a:tabLst>
            </a:pPr>
            <a:r>
              <a:rPr lang="en-US" sz="2000" dirty="0">
                <a:solidFill>
                  <a:srgbClr val="0070C0"/>
                </a:solidFill>
              </a:rPr>
              <a:t>General Event Expense(s):  </a:t>
            </a:r>
            <a:r>
              <a:rPr lang="en-US" sz="2000" dirty="0">
                <a:solidFill>
                  <a:schemeClr val="accent2"/>
                </a:solidFill>
              </a:rPr>
              <a:t>$       235 </a:t>
            </a:r>
          </a:p>
          <a:p>
            <a:pPr lvl="1">
              <a:tabLst>
                <a:tab pos="3773488" algn="l"/>
              </a:tabLst>
            </a:pPr>
            <a:r>
              <a:rPr lang="en-US" sz="2000" dirty="0">
                <a:solidFill>
                  <a:srgbClr val="0070C0"/>
                </a:solidFill>
              </a:rPr>
              <a:t>Clergy Support</a:t>
            </a:r>
            <a:r>
              <a:rPr lang="en-US" sz="2000" dirty="0">
                <a:solidFill>
                  <a:schemeClr val="accent1">
                    <a:lumMod val="75000"/>
                  </a:schemeClr>
                </a:solidFill>
              </a:rPr>
              <a:t>:                     $  10,250</a:t>
            </a:r>
            <a:r>
              <a:rPr lang="en-US" dirty="0">
                <a:solidFill>
                  <a:srgbClr val="C00000"/>
                </a:solidFill>
              </a:rPr>
              <a:t>	</a:t>
            </a:r>
          </a:p>
          <a:p>
            <a:pPr marL="201168" lvl="1" indent="0">
              <a:buNone/>
              <a:tabLst>
                <a:tab pos="3773488" algn="l"/>
              </a:tabLst>
            </a:pPr>
            <a:endParaRPr lang="en-US" noProof="0" dirty="0">
              <a:solidFill>
                <a:schemeClr val="tx1">
                  <a:lumMod val="85000"/>
                  <a:lumOff val="15000"/>
                </a:schemeClr>
              </a:solidFill>
            </a:endParaRPr>
          </a:p>
          <a:p>
            <a:pPr marL="0">
              <a:buNone/>
              <a:tabLst>
                <a:tab pos="3773488" algn="l"/>
              </a:tabLst>
            </a:pPr>
            <a:r>
              <a:rPr kumimoji="0" lang="en-US" sz="2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Beginning Balance</a:t>
            </a:r>
            <a:r>
              <a:rPr kumimoji="0" lang="en-US" sz="2600" b="0" i="0" u="none" strike="noStrike" kern="1200" cap="none" spc="0" normalizeH="0" baseline="0" noProof="0" dirty="0">
                <a:ln>
                  <a:noFill/>
                </a:ln>
                <a:solidFill>
                  <a:schemeClr val="tx1"/>
                </a:solidFill>
                <a:effectLst/>
                <a:uLnTx/>
                <a:uFillTx/>
                <a:latin typeface="Calibri" panose="020F0502020204030204"/>
                <a:ea typeface="+mn-ea"/>
                <a:cs typeface="+mn-cs"/>
              </a:rPr>
              <a:t>:                  $  </a:t>
            </a:r>
            <a:r>
              <a:rPr lang="en-US" sz="2600" dirty="0">
                <a:solidFill>
                  <a:schemeClr val="tx1"/>
                </a:solidFill>
                <a:latin typeface="Calibri" panose="020F0502020204030204"/>
              </a:rPr>
              <a:t>24,389</a:t>
            </a:r>
            <a:endParaRPr kumimoji="0" lang="en-US" sz="1250" b="0" i="0" u="none" strike="noStrike" kern="1200" cap="none" spc="0" normalizeH="0" baseline="0" noProof="0" dirty="0">
              <a:ln>
                <a:noFill/>
              </a:ln>
              <a:solidFill>
                <a:schemeClr val="tx1"/>
              </a:solidFill>
              <a:effectLst/>
              <a:uLnTx/>
              <a:uFillTx/>
              <a:latin typeface="Calibri" panose="020F0502020204030204"/>
              <a:ea typeface="+mn-ea"/>
              <a:cs typeface="+mn-cs"/>
            </a:endParaRPr>
          </a:p>
          <a:p>
            <a:pPr lvl="1">
              <a:buFont typeface="Arial" panose="020B0604020202020204" pitchFamily="34" charset="0"/>
              <a:buChar char="•"/>
              <a:tabLst>
                <a:tab pos="3773488" algn="l"/>
              </a:tabLst>
            </a:pPr>
            <a:r>
              <a:rPr lang="en-US" sz="2400" dirty="0">
                <a:solidFill>
                  <a:srgbClr val="0070C0"/>
                </a:solidFill>
                <a:latin typeface="Calibri" panose="020F0502020204030204"/>
              </a:rPr>
              <a:t>  </a:t>
            </a:r>
            <a:r>
              <a:rPr lang="en-US" sz="2000" dirty="0">
                <a:solidFill>
                  <a:srgbClr val="0070C0"/>
                </a:solidFill>
                <a:latin typeface="Calibri" panose="020F0502020204030204" pitchFamily="34" charset="0"/>
                <a:ea typeface="Calibri" panose="020F0502020204030204" pitchFamily="34" charset="0"/>
                <a:cs typeface="Calibri" panose="020F0502020204030204" pitchFamily="34" charset="0"/>
              </a:rPr>
              <a:t>Income:                                $  20,271</a:t>
            </a:r>
            <a:endParaRPr kumimoji="0" lang="en-US" sz="20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85775" lvl="1" indent="-285750">
              <a:buFont typeface="Arial" panose="020B0604020202020204" pitchFamily="34" charset="0"/>
              <a:buChar char="•"/>
              <a:tabLst>
                <a:tab pos="3773488" algn="l"/>
              </a:tabLst>
            </a:pPr>
            <a:r>
              <a:rPr lang="en-US" sz="2000" dirty="0">
                <a:solidFill>
                  <a:srgbClr val="0070C0"/>
                </a:solidFill>
                <a:latin typeface="Calibri" panose="020F0502020204030204" pitchFamily="34" charset="0"/>
                <a:ea typeface="Calibri" panose="020F0502020204030204" pitchFamily="34" charset="0"/>
                <a:cs typeface="Calibri" panose="020F0502020204030204" pitchFamily="34" charset="0"/>
              </a:rPr>
              <a:t>Disbursals</a:t>
            </a:r>
            <a:r>
              <a:rPr lang="en-US" sz="2000" dirty="0">
                <a:solidFill>
                  <a:schemeClr val="accent2"/>
                </a:solidFill>
                <a:latin typeface="Calibri" panose="020F0502020204030204" pitchFamily="34" charset="0"/>
                <a:ea typeface="Calibri" panose="020F0502020204030204" pitchFamily="34" charset="0"/>
                <a:cs typeface="Calibri" panose="020F0502020204030204" pitchFamily="34" charset="0"/>
              </a:rPr>
              <a:t>                             $  17,810</a:t>
            </a:r>
          </a:p>
          <a:p>
            <a:pPr marL="0" indent="-92583">
              <a:spcBef>
                <a:spcPts val="200"/>
              </a:spcBef>
              <a:spcAft>
                <a:spcPts val="400"/>
              </a:spcAft>
              <a:buClr>
                <a:srgbClr val="D34817"/>
              </a:buClr>
              <a:buSzTx/>
              <a:buNone/>
              <a:tabLst>
                <a:tab pos="3773488" algn="l"/>
              </a:tabLst>
              <a:defRPr/>
            </a:pPr>
            <a:r>
              <a:rPr lang="en-US" sz="2600" dirty="0">
                <a:solidFill>
                  <a:prstClr val="black">
                    <a:lumMod val="85000"/>
                    <a:lumOff val="15000"/>
                  </a:prstClr>
                </a:solidFill>
                <a:latin typeface="Calibri" panose="020F0502020204030204"/>
              </a:rPr>
              <a:t>Current</a:t>
            </a:r>
            <a:r>
              <a:rPr kumimoji="0" lang="en-US" sz="26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Balance:                      </a:t>
            </a:r>
            <a:r>
              <a:rPr kumimoji="0" lang="en-US" sz="2600" i="0" u="none" strike="noStrike" kern="1200" cap="none" spc="0" normalizeH="0" baseline="0" noProof="0" dirty="0">
                <a:ln>
                  <a:noFill/>
                </a:ln>
                <a:solidFill>
                  <a:schemeClr val="tx1"/>
                </a:solidFill>
                <a:effectLst/>
                <a:uLnTx/>
                <a:uFillTx/>
                <a:latin typeface="Calibri" panose="020F0502020204030204"/>
                <a:ea typeface="+mn-ea"/>
                <a:cs typeface="+mn-cs"/>
              </a:rPr>
              <a:t>$  26,850</a:t>
            </a:r>
            <a:endParaRPr lang="en-US" sz="2600" dirty="0">
              <a:solidFill>
                <a:schemeClr val="tx1">
                  <a:lumMod val="85000"/>
                  <a:lumOff val="15000"/>
                </a:schemeClr>
              </a:solidFill>
            </a:endParaRPr>
          </a:p>
        </p:txBody>
      </p:sp>
      <p:sp>
        <p:nvSpPr>
          <p:cNvPr id="5" name="Footer Placeholder 4">
            <a:extLst>
              <a:ext uri="{FF2B5EF4-FFF2-40B4-BE49-F238E27FC236}">
                <a16:creationId xmlns:a16="http://schemas.microsoft.com/office/drawing/2014/main" id="{26A8B998-C141-4AEE-8B4C-F8C81696138F}"/>
              </a:ext>
            </a:extLst>
          </p:cNvPr>
          <p:cNvSpPr>
            <a:spLocks noGrp="1"/>
          </p:cNvSpPr>
          <p:nvPr>
            <p:ph type="ftr" sz="quarter" idx="11"/>
          </p:nvPr>
        </p:nvSpPr>
        <p:spPr>
          <a:xfrm>
            <a:off x="6947374" y="6048949"/>
            <a:ext cx="4406426" cy="320040"/>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n-ea"/>
                <a:cs typeface="+mn-cs"/>
              </a:rPr>
              <a:t>As of </a:t>
            </a:r>
            <a:r>
              <a:rPr lang="en-US" sz="1400" i="1" cap="none" dirty="0">
                <a:solidFill>
                  <a:prstClr val="black">
                    <a:lumMod val="65000"/>
                    <a:lumOff val="35000"/>
                  </a:prstClr>
                </a:solidFill>
                <a:latin typeface="Georgia" panose="02040502050405020303" pitchFamily="18" charset="0"/>
              </a:rPr>
              <a:t> September 2023</a:t>
            </a:r>
            <a:endParaRPr kumimoji="0" lang="en-US" sz="14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n-ea"/>
              <a:cs typeface="+mn-cs"/>
            </a:endParaRPr>
          </a:p>
        </p:txBody>
      </p:sp>
      <p:sp>
        <p:nvSpPr>
          <p:cNvPr id="4" name="Slide Number Placeholder 3">
            <a:extLst>
              <a:ext uri="{FF2B5EF4-FFF2-40B4-BE49-F238E27FC236}">
                <a16:creationId xmlns:a16="http://schemas.microsoft.com/office/drawing/2014/main" id="{9ADB33C5-F307-4358-80DB-1BD08BBABACB}"/>
              </a:ext>
            </a:extLst>
          </p:cNvPr>
          <p:cNvSpPr>
            <a:spLocks noGrp="1"/>
          </p:cNvSpPr>
          <p:nvPr>
            <p:ph type="sldNum" sz="quarter" idx="12"/>
          </p:nvPr>
        </p:nvSpPr>
        <p:spPr>
          <a:xfrm>
            <a:off x="10722820" y="6296279"/>
            <a:ext cx="63098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2B7CE8FA-72F2-4D7A-AE62-9FBBB556B67C}" type="slidenum">
              <a:rPr kumimoji="0" lang="en-US" sz="105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a:t>
            </a:fld>
            <a:endParaRPr kumimoji="0" lang="en-US" sz="105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7" name="Picture 6" descr="A picture containing text&#10;&#10;Description automatically generated">
            <a:extLst>
              <a:ext uri="{FF2B5EF4-FFF2-40B4-BE49-F238E27FC236}">
                <a16:creationId xmlns:a16="http://schemas.microsoft.com/office/drawing/2014/main" id="{84882E86-F0B6-9BA4-02FC-2C8F76C96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88" y="4477543"/>
            <a:ext cx="1973136" cy="1818736"/>
          </a:xfrm>
          <a:prstGeom prst="rect">
            <a:avLst/>
          </a:prstGeom>
        </p:spPr>
      </p:pic>
    </p:spTree>
    <p:extLst>
      <p:ext uri="{BB962C8B-B14F-4D97-AF65-F5344CB8AC3E}">
        <p14:creationId xmlns:p14="http://schemas.microsoft.com/office/powerpoint/2010/main" val="124955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B8BAEF-4D3A-4FC2-8BA9-9B71882DB33B}"/>
              </a:ext>
            </a:extLst>
          </p:cNvPr>
          <p:cNvSpPr>
            <a:spLocks noGrp="1"/>
          </p:cNvSpPr>
          <p:nvPr>
            <p:ph type="title"/>
          </p:nvPr>
        </p:nvSpPr>
        <p:spPr>
          <a:xfrm>
            <a:off x="1798293" y="715377"/>
            <a:ext cx="4118413" cy="5184526"/>
          </a:xfrm>
          <a:ln w="25400" cap="sq">
            <a:noFill/>
            <a:miter lim="800000"/>
          </a:ln>
        </p:spPr>
        <p:txBody>
          <a:bodyPr anchor="ctr">
            <a:normAutofit fontScale="90000"/>
          </a:bodyPr>
          <a:lstStyle/>
          <a:p>
            <a:br>
              <a:rPr lang="en-US" b="1" u="sng" dirty="0">
                <a:solidFill>
                  <a:srgbClr val="FFFFFF"/>
                </a:solidFill>
              </a:rPr>
            </a:br>
            <a:r>
              <a:rPr lang="en-US" b="1" dirty="0">
                <a:solidFill>
                  <a:schemeClr val="bg1">
                    <a:lumMod val="65000"/>
                  </a:schemeClr>
                </a:solidFill>
                <a:latin typeface="Times New Roman" panose="02020603050405020304" pitchFamily="18" charset="0"/>
                <a:cs typeface="Times New Roman" panose="02020603050405020304" pitchFamily="18" charset="0"/>
              </a:rPr>
              <a:t>D</a:t>
            </a:r>
            <a:r>
              <a:rPr lang="en-US" sz="4400" dirty="0">
                <a:solidFill>
                  <a:srgbClr val="FFFFFF"/>
                </a:solidFill>
                <a:latin typeface="Times New Roman" panose="02020603050405020304" pitchFamily="18" charset="0"/>
                <a:cs typeface="Times New Roman" panose="02020603050405020304" pitchFamily="18" charset="0"/>
              </a:rPr>
              <a:t>istinguished</a:t>
            </a:r>
            <a:r>
              <a:rPr lang="en-US" dirty="0">
                <a:solidFill>
                  <a:srgbClr val="FFFFFF"/>
                </a:solidFill>
                <a:latin typeface="Times New Roman" panose="02020603050405020304" pitchFamily="18" charset="0"/>
                <a:cs typeface="Times New Roman" panose="02020603050405020304" pitchFamily="18" charset="0"/>
              </a:rPr>
              <a:t> </a:t>
            </a:r>
            <a:r>
              <a:rPr lang="en-US" b="1" dirty="0">
                <a:solidFill>
                  <a:schemeClr val="bg1">
                    <a:lumMod val="65000"/>
                  </a:schemeClr>
                </a:solidFill>
                <a:latin typeface="Times New Roman" panose="02020603050405020304" pitchFamily="18" charset="0"/>
                <a:cs typeface="Times New Roman" panose="02020603050405020304" pitchFamily="18" charset="0"/>
              </a:rPr>
              <a:t>D</a:t>
            </a:r>
            <a:r>
              <a:rPr lang="en-US" sz="4400" dirty="0">
                <a:solidFill>
                  <a:srgbClr val="FFFFFF"/>
                </a:solidFill>
                <a:latin typeface="Times New Roman" panose="02020603050405020304" pitchFamily="18" charset="0"/>
                <a:cs typeface="Times New Roman" panose="02020603050405020304" pitchFamily="18" charset="0"/>
              </a:rPr>
              <a:t>iocesan</a:t>
            </a:r>
            <a:r>
              <a:rPr lang="en-US" b="1" dirty="0">
                <a:solidFill>
                  <a:srgbClr val="FFFFFF"/>
                </a:solidFill>
                <a:latin typeface="Times New Roman" panose="02020603050405020304" pitchFamily="18" charset="0"/>
                <a:cs typeface="Times New Roman" panose="02020603050405020304" pitchFamily="18" charset="0"/>
              </a:rPr>
              <a:t> </a:t>
            </a:r>
            <a:br>
              <a:rPr lang="en-US" b="1" dirty="0">
                <a:solidFill>
                  <a:srgbClr val="FFFFFF"/>
                </a:solidFill>
                <a:latin typeface="Times New Roman" panose="02020603050405020304" pitchFamily="18" charset="0"/>
                <a:cs typeface="Times New Roman" panose="02020603050405020304" pitchFamily="18" charset="0"/>
              </a:rPr>
            </a:br>
            <a:r>
              <a:rPr lang="en-US" b="1" dirty="0">
                <a:solidFill>
                  <a:schemeClr val="bg1">
                    <a:lumMod val="65000"/>
                  </a:schemeClr>
                </a:solidFill>
                <a:latin typeface="Times New Roman" panose="02020603050405020304" pitchFamily="18" charset="0"/>
                <a:cs typeface="Times New Roman" panose="02020603050405020304" pitchFamily="18" charset="0"/>
              </a:rPr>
              <a:t>B</a:t>
            </a:r>
            <a:r>
              <a:rPr lang="en-US" sz="4400" dirty="0">
                <a:solidFill>
                  <a:srgbClr val="FFFFFF"/>
                </a:solidFill>
                <a:latin typeface="Times New Roman" panose="02020603050405020304" pitchFamily="18" charset="0"/>
                <a:cs typeface="Times New Roman" panose="02020603050405020304" pitchFamily="18" charset="0"/>
              </a:rPr>
              <a:t>enefactor</a:t>
            </a:r>
            <a:r>
              <a:rPr lang="en-US" dirty="0">
                <a:solidFill>
                  <a:srgbClr val="FFFFFF"/>
                </a:solidFill>
                <a:latin typeface="Times New Roman" panose="02020603050405020304" pitchFamily="18" charset="0"/>
                <a:cs typeface="Times New Roman" panose="02020603050405020304" pitchFamily="18" charset="0"/>
              </a:rPr>
              <a:t> </a:t>
            </a:r>
            <a:br>
              <a:rPr lang="en-US" b="1" dirty="0">
                <a:solidFill>
                  <a:srgbClr val="FFFFFF"/>
                </a:solidFill>
                <a:latin typeface="Times New Roman" panose="02020603050405020304" pitchFamily="18" charset="0"/>
                <a:cs typeface="Times New Roman" panose="02020603050405020304" pitchFamily="18" charset="0"/>
              </a:rPr>
            </a:br>
            <a:r>
              <a:rPr lang="en-US" sz="4000" dirty="0">
                <a:solidFill>
                  <a:srgbClr val="FFFFFF"/>
                </a:solidFill>
                <a:latin typeface="Times New Roman" panose="02020603050405020304" pitchFamily="18" charset="0"/>
                <a:cs typeface="Times New Roman" panose="02020603050405020304" pitchFamily="18" charset="0"/>
              </a:rPr>
              <a:t>Fund</a:t>
            </a:r>
            <a:br>
              <a:rPr lang="en-US" sz="4400" b="1" dirty="0">
                <a:solidFill>
                  <a:srgbClr val="FFFFFF"/>
                </a:solidFill>
                <a:latin typeface="Times New Roman" panose="02020603050405020304" pitchFamily="18" charset="0"/>
                <a:cs typeface="Times New Roman" panose="02020603050405020304" pitchFamily="18" charset="0"/>
              </a:rPr>
            </a:br>
            <a:br>
              <a:rPr lang="en-US" sz="4400" b="1" dirty="0">
                <a:solidFill>
                  <a:srgbClr val="FFFFFF"/>
                </a:solidFill>
              </a:rPr>
            </a:br>
            <a:br>
              <a:rPr lang="en-US" sz="4400" b="1" dirty="0">
                <a:solidFill>
                  <a:srgbClr val="FFFFFF"/>
                </a:solidFill>
              </a:rPr>
            </a:br>
            <a:br>
              <a:rPr lang="en-US" sz="4400" b="1" dirty="0">
                <a:solidFill>
                  <a:srgbClr val="FFFFFF"/>
                </a:solidFill>
              </a:rPr>
            </a:br>
            <a:endParaRPr lang="en-US" sz="4400" dirty="0">
              <a:solidFill>
                <a:srgbClr val="FFFFFF"/>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3D20E4F-9B94-46B0-825E-1C9F627AFE12}"/>
              </a:ext>
            </a:extLst>
          </p:cNvPr>
          <p:cNvSpPr>
            <a:spLocks noGrp="1"/>
          </p:cNvSpPr>
          <p:nvPr>
            <p:ph idx="1"/>
          </p:nvPr>
        </p:nvSpPr>
        <p:spPr>
          <a:xfrm>
            <a:off x="6261521" y="89646"/>
            <a:ext cx="5792399" cy="6571757"/>
          </a:xfrm>
        </p:spPr>
        <p:txBody>
          <a:bodyPr anchor="ctr">
            <a:normAutofit/>
          </a:bodyPr>
          <a:lstStyle/>
          <a:p>
            <a:pPr marL="0" indent="0">
              <a:buNone/>
            </a:pPr>
            <a:r>
              <a:rPr lang="en-US" sz="3200" dirty="0">
                <a:solidFill>
                  <a:schemeClr val="tx1">
                    <a:lumMod val="85000"/>
                    <a:lumOff val="15000"/>
                  </a:schemeClr>
                </a:solidFill>
              </a:rPr>
              <a:t>  Current 2023 Account Balances</a:t>
            </a:r>
            <a:endParaRPr lang="en-US" sz="4000" dirty="0">
              <a:solidFill>
                <a:schemeClr val="tx1">
                  <a:lumMod val="85000"/>
                  <a:lumOff val="15000"/>
                </a:schemeClr>
              </a:solidFill>
            </a:endParaRPr>
          </a:p>
          <a:p>
            <a:pPr marL="0" indent="0" algn="ctr">
              <a:lnSpc>
                <a:spcPct val="100000"/>
              </a:lnSpc>
              <a:buNone/>
              <a:tabLst>
                <a:tab pos="2401888" algn="l"/>
                <a:tab pos="2743200" algn="l"/>
                <a:tab pos="3541713" algn="l"/>
                <a:tab pos="3827463" algn="l"/>
              </a:tabLst>
            </a:pPr>
            <a:endParaRPr lang="en-US" sz="2400" dirty="0">
              <a:solidFill>
                <a:schemeClr val="tx1">
                  <a:lumMod val="85000"/>
                  <a:lumOff val="15000"/>
                </a:schemeClr>
              </a:solidFill>
            </a:endParaRPr>
          </a:p>
          <a:p>
            <a:pPr marL="201168" lvl="1" indent="0">
              <a:buNone/>
            </a:pPr>
            <a:r>
              <a:rPr lang="en-US" sz="2400" dirty="0">
                <a:solidFill>
                  <a:schemeClr val="tx1">
                    <a:lumMod val="85000"/>
                    <a:lumOff val="15000"/>
                  </a:schemeClr>
                </a:solidFill>
              </a:rPr>
              <a:t>General Fund	</a:t>
            </a:r>
            <a:r>
              <a:rPr lang="en-US" sz="2400" dirty="0">
                <a:solidFill>
                  <a:srgbClr val="0070C0"/>
                </a:solidFill>
              </a:rPr>
              <a:t>$   16,705</a:t>
            </a:r>
          </a:p>
          <a:p>
            <a:pPr marL="201168" lvl="1" indent="0">
              <a:buNone/>
            </a:pPr>
            <a:r>
              <a:rPr lang="en-US" sz="2400" dirty="0">
                <a:solidFill>
                  <a:schemeClr val="tx1">
                    <a:lumMod val="85000"/>
                    <a:lumOff val="15000"/>
                  </a:schemeClr>
                </a:solidFill>
              </a:rPr>
              <a:t>Alaskan Initiative	</a:t>
            </a:r>
            <a:r>
              <a:rPr lang="en-US" sz="2400" dirty="0">
                <a:solidFill>
                  <a:srgbClr val="0070C0"/>
                </a:solidFill>
              </a:rPr>
              <a:t>$     9,674</a:t>
            </a:r>
          </a:p>
          <a:p>
            <a:pPr marL="201168" lvl="1" indent="0">
              <a:buNone/>
            </a:pPr>
            <a:r>
              <a:rPr lang="en-US" sz="2400" dirty="0">
                <a:solidFill>
                  <a:schemeClr val="tx1">
                    <a:lumMod val="85000"/>
                    <a:lumOff val="15000"/>
                  </a:schemeClr>
                </a:solidFill>
              </a:rPr>
              <a:t>Vocations		</a:t>
            </a:r>
            <a:r>
              <a:rPr lang="en-US" sz="2400" dirty="0">
                <a:solidFill>
                  <a:srgbClr val="0070C0"/>
                </a:solidFill>
              </a:rPr>
              <a:t>$         231</a:t>
            </a:r>
          </a:p>
          <a:p>
            <a:pPr marL="201168" lvl="1" indent="0">
              <a:buNone/>
            </a:pPr>
            <a:r>
              <a:rPr lang="en-US" sz="2400" dirty="0">
                <a:solidFill>
                  <a:schemeClr val="tx1">
                    <a:lumMod val="85000"/>
                    <a:lumOff val="15000"/>
                  </a:schemeClr>
                </a:solidFill>
              </a:rPr>
              <a:t>Diocesan Choir	</a:t>
            </a:r>
            <a:r>
              <a:rPr lang="en-US" sz="2400" dirty="0">
                <a:solidFill>
                  <a:srgbClr val="0070C0"/>
                </a:solidFill>
              </a:rPr>
              <a:t>$         241 </a:t>
            </a:r>
            <a:endParaRPr lang="en-US" sz="2400" dirty="0">
              <a:solidFill>
                <a:srgbClr val="C00000"/>
              </a:solidFill>
            </a:endParaRPr>
          </a:p>
          <a:p>
            <a:pPr marL="201168" lvl="1" indent="0">
              <a:buNone/>
            </a:pPr>
            <a:endParaRPr lang="en-US" sz="2400" dirty="0">
              <a:solidFill>
                <a:srgbClr val="0070C0"/>
              </a:solidFill>
            </a:endParaRPr>
          </a:p>
          <a:p>
            <a:pPr marL="201168" lvl="1" indent="0">
              <a:buNone/>
            </a:pPr>
            <a:r>
              <a:rPr lang="en-US" sz="2800" b="1" dirty="0">
                <a:solidFill>
                  <a:srgbClr val="0070C0"/>
                </a:solidFill>
              </a:rPr>
              <a:t>Current Total       $  26,850</a:t>
            </a:r>
          </a:p>
          <a:p>
            <a:pPr marL="201168" lvl="1" indent="0">
              <a:buNone/>
            </a:pPr>
            <a:endParaRPr lang="en-US" sz="2400" dirty="0">
              <a:solidFill>
                <a:srgbClr val="0070C0"/>
              </a:solidFill>
            </a:endParaRPr>
          </a:p>
          <a:p>
            <a:pPr marL="201168" lvl="1" indent="0">
              <a:buNone/>
            </a:pPr>
            <a:endParaRPr lang="en-US" sz="2400" dirty="0">
              <a:solidFill>
                <a:srgbClr val="0070C0"/>
              </a:solidFill>
            </a:endParaRPr>
          </a:p>
        </p:txBody>
      </p:sp>
      <p:sp>
        <p:nvSpPr>
          <p:cNvPr id="5" name="Footer Placeholder 4">
            <a:extLst>
              <a:ext uri="{FF2B5EF4-FFF2-40B4-BE49-F238E27FC236}">
                <a16:creationId xmlns:a16="http://schemas.microsoft.com/office/drawing/2014/main" id="{26A8B998-C141-4AEE-8B4C-F8C81696138F}"/>
              </a:ext>
            </a:extLst>
          </p:cNvPr>
          <p:cNvSpPr>
            <a:spLocks noGrp="1"/>
          </p:cNvSpPr>
          <p:nvPr>
            <p:ph type="ftr" sz="quarter" idx="11"/>
          </p:nvPr>
        </p:nvSpPr>
        <p:spPr>
          <a:xfrm>
            <a:off x="6947374" y="6048949"/>
            <a:ext cx="4406426" cy="320040"/>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n-ea"/>
                <a:cs typeface="+mn-cs"/>
              </a:rPr>
              <a:t>As of September</a:t>
            </a:r>
            <a:r>
              <a:rPr lang="en-US" sz="1400" i="1" cap="none" dirty="0">
                <a:solidFill>
                  <a:prstClr val="black">
                    <a:lumMod val="65000"/>
                    <a:lumOff val="35000"/>
                  </a:prstClr>
                </a:solidFill>
                <a:latin typeface="Georgia" panose="02040502050405020303" pitchFamily="18" charset="0"/>
              </a:rPr>
              <a:t> 2023</a:t>
            </a:r>
            <a:endParaRPr kumimoji="0" lang="en-US" sz="14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n-ea"/>
              <a:cs typeface="+mn-cs"/>
            </a:endParaRPr>
          </a:p>
        </p:txBody>
      </p:sp>
      <p:sp>
        <p:nvSpPr>
          <p:cNvPr id="4" name="Slide Number Placeholder 3">
            <a:extLst>
              <a:ext uri="{FF2B5EF4-FFF2-40B4-BE49-F238E27FC236}">
                <a16:creationId xmlns:a16="http://schemas.microsoft.com/office/drawing/2014/main" id="{9ADB33C5-F307-4358-80DB-1BD08BBABACB}"/>
              </a:ext>
            </a:extLst>
          </p:cNvPr>
          <p:cNvSpPr>
            <a:spLocks noGrp="1"/>
          </p:cNvSpPr>
          <p:nvPr>
            <p:ph type="sldNum" sz="quarter" idx="12"/>
          </p:nvPr>
        </p:nvSpPr>
        <p:spPr>
          <a:xfrm>
            <a:off x="10722820" y="6296279"/>
            <a:ext cx="63098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2B7CE8FA-72F2-4D7A-AE62-9FBBB556B67C}" type="slidenum">
              <a:rPr kumimoji="0" lang="en-US" sz="105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6</a:t>
            </a:fld>
            <a:endParaRPr kumimoji="0" lang="en-US" sz="105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7" name="Picture 6" descr="A picture containing text&#10;&#10;Description automatically generated">
            <a:extLst>
              <a:ext uri="{FF2B5EF4-FFF2-40B4-BE49-F238E27FC236}">
                <a16:creationId xmlns:a16="http://schemas.microsoft.com/office/drawing/2014/main" id="{84882E86-F0B6-9BA4-02FC-2C8F76C96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88" y="4477543"/>
            <a:ext cx="1973136" cy="1818736"/>
          </a:xfrm>
          <a:prstGeom prst="rect">
            <a:avLst/>
          </a:prstGeom>
        </p:spPr>
      </p:pic>
    </p:spTree>
    <p:extLst>
      <p:ext uri="{BB962C8B-B14F-4D97-AF65-F5344CB8AC3E}">
        <p14:creationId xmlns:p14="http://schemas.microsoft.com/office/powerpoint/2010/main" val="1785567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B8BAEF-4D3A-4FC2-8BA9-9B71882DB33B}"/>
              </a:ext>
            </a:extLst>
          </p:cNvPr>
          <p:cNvSpPr>
            <a:spLocks noGrp="1"/>
          </p:cNvSpPr>
          <p:nvPr>
            <p:ph type="title"/>
          </p:nvPr>
        </p:nvSpPr>
        <p:spPr>
          <a:xfrm>
            <a:off x="1798293" y="715377"/>
            <a:ext cx="4118413" cy="5184526"/>
          </a:xfrm>
          <a:ln w="25400" cap="sq">
            <a:noFill/>
            <a:miter lim="800000"/>
          </a:ln>
        </p:spPr>
        <p:txBody>
          <a:bodyPr anchor="ctr">
            <a:normAutofit fontScale="90000"/>
          </a:bodyPr>
          <a:lstStyle/>
          <a:p>
            <a:br>
              <a:rPr lang="en-US" b="1" u="sng" dirty="0">
                <a:solidFill>
                  <a:srgbClr val="FFFFFF"/>
                </a:solidFill>
              </a:rPr>
            </a:br>
            <a:r>
              <a:rPr lang="en-US" b="1" dirty="0">
                <a:solidFill>
                  <a:schemeClr val="bg1">
                    <a:lumMod val="65000"/>
                  </a:schemeClr>
                </a:solidFill>
                <a:latin typeface="Times New Roman" panose="02020603050405020304" pitchFamily="18" charset="0"/>
                <a:cs typeface="Times New Roman" panose="02020603050405020304" pitchFamily="18" charset="0"/>
              </a:rPr>
              <a:t>D</a:t>
            </a:r>
            <a:r>
              <a:rPr lang="en-US" sz="4400" dirty="0">
                <a:solidFill>
                  <a:srgbClr val="FFFFFF"/>
                </a:solidFill>
                <a:latin typeface="Times New Roman" panose="02020603050405020304" pitchFamily="18" charset="0"/>
                <a:cs typeface="Times New Roman" panose="02020603050405020304" pitchFamily="18" charset="0"/>
              </a:rPr>
              <a:t>istinguished</a:t>
            </a:r>
            <a:r>
              <a:rPr lang="en-US" dirty="0">
                <a:solidFill>
                  <a:srgbClr val="FFFFFF"/>
                </a:solidFill>
                <a:latin typeface="Times New Roman" panose="02020603050405020304" pitchFamily="18" charset="0"/>
                <a:cs typeface="Times New Roman" panose="02020603050405020304" pitchFamily="18" charset="0"/>
              </a:rPr>
              <a:t> </a:t>
            </a:r>
            <a:r>
              <a:rPr lang="en-US" b="1" dirty="0">
                <a:solidFill>
                  <a:schemeClr val="bg1">
                    <a:lumMod val="65000"/>
                  </a:schemeClr>
                </a:solidFill>
                <a:latin typeface="Times New Roman" panose="02020603050405020304" pitchFamily="18" charset="0"/>
                <a:cs typeface="Times New Roman" panose="02020603050405020304" pitchFamily="18" charset="0"/>
              </a:rPr>
              <a:t>D</a:t>
            </a:r>
            <a:r>
              <a:rPr lang="en-US" sz="4400" dirty="0">
                <a:solidFill>
                  <a:srgbClr val="FFFFFF"/>
                </a:solidFill>
                <a:latin typeface="Times New Roman" panose="02020603050405020304" pitchFamily="18" charset="0"/>
                <a:cs typeface="Times New Roman" panose="02020603050405020304" pitchFamily="18" charset="0"/>
              </a:rPr>
              <a:t>iocesan</a:t>
            </a:r>
            <a:r>
              <a:rPr lang="en-US" b="1" dirty="0">
                <a:solidFill>
                  <a:srgbClr val="FFFFFF"/>
                </a:solidFill>
                <a:latin typeface="Times New Roman" panose="02020603050405020304" pitchFamily="18" charset="0"/>
                <a:cs typeface="Times New Roman" panose="02020603050405020304" pitchFamily="18" charset="0"/>
              </a:rPr>
              <a:t> </a:t>
            </a:r>
            <a:br>
              <a:rPr lang="en-US" b="1" dirty="0">
                <a:solidFill>
                  <a:srgbClr val="FFFFFF"/>
                </a:solidFill>
                <a:latin typeface="Times New Roman" panose="02020603050405020304" pitchFamily="18" charset="0"/>
                <a:cs typeface="Times New Roman" panose="02020603050405020304" pitchFamily="18" charset="0"/>
              </a:rPr>
            </a:br>
            <a:r>
              <a:rPr lang="en-US" b="1" dirty="0">
                <a:solidFill>
                  <a:schemeClr val="bg1">
                    <a:lumMod val="65000"/>
                  </a:schemeClr>
                </a:solidFill>
                <a:latin typeface="Times New Roman" panose="02020603050405020304" pitchFamily="18" charset="0"/>
                <a:cs typeface="Times New Roman" panose="02020603050405020304" pitchFamily="18" charset="0"/>
              </a:rPr>
              <a:t>B</a:t>
            </a:r>
            <a:r>
              <a:rPr lang="en-US" sz="4400" dirty="0">
                <a:solidFill>
                  <a:srgbClr val="FFFFFF"/>
                </a:solidFill>
                <a:latin typeface="Times New Roman" panose="02020603050405020304" pitchFamily="18" charset="0"/>
                <a:cs typeface="Times New Roman" panose="02020603050405020304" pitchFamily="18" charset="0"/>
              </a:rPr>
              <a:t>enefactor</a:t>
            </a:r>
            <a:r>
              <a:rPr lang="en-US" dirty="0">
                <a:solidFill>
                  <a:srgbClr val="FFFFFF"/>
                </a:solidFill>
                <a:latin typeface="Times New Roman" panose="02020603050405020304" pitchFamily="18" charset="0"/>
                <a:cs typeface="Times New Roman" panose="02020603050405020304" pitchFamily="18" charset="0"/>
              </a:rPr>
              <a:t> </a:t>
            </a:r>
            <a:br>
              <a:rPr lang="en-US" b="1" dirty="0">
                <a:solidFill>
                  <a:srgbClr val="FFFFFF"/>
                </a:solidFill>
                <a:latin typeface="Times New Roman" panose="02020603050405020304" pitchFamily="18" charset="0"/>
                <a:cs typeface="Times New Roman" panose="02020603050405020304" pitchFamily="18" charset="0"/>
              </a:rPr>
            </a:br>
            <a:r>
              <a:rPr lang="en-US" sz="4000" dirty="0">
                <a:solidFill>
                  <a:srgbClr val="FFFFFF"/>
                </a:solidFill>
                <a:latin typeface="Times New Roman" panose="02020603050405020304" pitchFamily="18" charset="0"/>
                <a:cs typeface="Times New Roman" panose="02020603050405020304" pitchFamily="18" charset="0"/>
              </a:rPr>
              <a:t>Fund</a:t>
            </a:r>
            <a:br>
              <a:rPr lang="en-US" sz="4400" b="1" dirty="0">
                <a:solidFill>
                  <a:srgbClr val="FFFFFF"/>
                </a:solidFill>
                <a:latin typeface="Times New Roman" panose="02020603050405020304" pitchFamily="18" charset="0"/>
                <a:cs typeface="Times New Roman" panose="02020603050405020304" pitchFamily="18" charset="0"/>
              </a:rPr>
            </a:br>
            <a:br>
              <a:rPr lang="en-US" sz="4400" b="1" dirty="0">
                <a:solidFill>
                  <a:srgbClr val="FFFFFF"/>
                </a:solidFill>
              </a:rPr>
            </a:br>
            <a:br>
              <a:rPr lang="en-US" sz="4400" b="1" dirty="0">
                <a:solidFill>
                  <a:srgbClr val="FFFFFF"/>
                </a:solidFill>
              </a:rPr>
            </a:br>
            <a:br>
              <a:rPr lang="en-US" sz="4400" b="1" dirty="0">
                <a:solidFill>
                  <a:srgbClr val="FFFFFF"/>
                </a:solidFill>
              </a:rPr>
            </a:br>
            <a:endParaRPr lang="en-US" sz="4400" dirty="0">
              <a:solidFill>
                <a:srgbClr val="FFFFFF"/>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3D20E4F-9B94-46B0-825E-1C9F627AFE12}"/>
              </a:ext>
            </a:extLst>
          </p:cNvPr>
          <p:cNvSpPr>
            <a:spLocks noGrp="1"/>
          </p:cNvSpPr>
          <p:nvPr>
            <p:ph idx="1"/>
          </p:nvPr>
        </p:nvSpPr>
        <p:spPr>
          <a:xfrm>
            <a:off x="6261521" y="89646"/>
            <a:ext cx="5792399" cy="6571757"/>
          </a:xfrm>
        </p:spPr>
        <p:txBody>
          <a:bodyPr anchor="ctr">
            <a:normAutofit fontScale="92500" lnSpcReduction="10000"/>
          </a:bodyPr>
          <a:lstStyle/>
          <a:p>
            <a:pPr marL="0" indent="0" algn="ctr">
              <a:buNone/>
            </a:pPr>
            <a:endParaRPr lang="en-US" sz="2800" i="1"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lgn="ctr">
              <a:buNone/>
            </a:pPr>
            <a:endParaRPr lang="en-US" sz="2800" i="1"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lgn="ctr">
              <a:buNone/>
            </a:pPr>
            <a:endParaRPr lang="en-US" sz="2800" i="1"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lgn="ctr">
              <a:buNone/>
            </a:pPr>
            <a:r>
              <a:rPr lang="en-US" sz="2800" b="1" i="1" dirty="0">
                <a:solidFill>
                  <a:schemeClr val="tx1">
                    <a:lumMod val="85000"/>
                    <a:lumOff val="15000"/>
                  </a:schemeClr>
                </a:solidFill>
                <a:latin typeface="Times New Roman" panose="02020603050405020304" pitchFamily="18" charset="0"/>
                <a:cs typeface="Times New Roman" panose="02020603050405020304" pitchFamily="18" charset="0"/>
              </a:rPr>
              <a:t>Celebrating Good Works!</a:t>
            </a:r>
          </a:p>
          <a:p>
            <a:pPr marL="0" indent="0">
              <a:buNone/>
            </a:pPr>
            <a:r>
              <a:rPr lang="en-US" sz="3200" i="1" dirty="0">
                <a:solidFill>
                  <a:schemeClr val="tx1">
                    <a:lumMod val="85000"/>
                    <a:lumOff val="15000"/>
                  </a:schemeClr>
                </a:solidFill>
                <a:latin typeface="Times New Roman" panose="02020603050405020304" pitchFamily="18" charset="0"/>
                <a:cs typeface="Times New Roman" panose="02020603050405020304" pitchFamily="18" charset="0"/>
              </a:rPr>
              <a:t> </a:t>
            </a:r>
            <a:endParaRPr lang="en-US" sz="2400" i="1"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2400" i="1" dirty="0">
                <a:solidFill>
                  <a:schemeClr val="tx1">
                    <a:lumMod val="85000"/>
                    <a:lumOff val="15000"/>
                  </a:schemeClr>
                </a:solidFill>
                <a:latin typeface="Times New Roman" panose="02020603050405020304" pitchFamily="18" charset="0"/>
                <a:cs typeface="Times New Roman" panose="02020603050405020304" pitchFamily="18" charset="0"/>
              </a:rPr>
              <a:t> Clergy Support  </a:t>
            </a:r>
            <a:r>
              <a:rPr lang="en-US" sz="1700" i="1" dirty="0">
                <a:solidFill>
                  <a:schemeClr val="tx1">
                    <a:lumMod val="85000"/>
                    <a:lumOff val="15000"/>
                  </a:schemeClr>
                </a:solidFill>
                <a:latin typeface="Times New Roman" panose="02020603050405020304" pitchFamily="18" charset="0"/>
                <a:cs typeface="Times New Roman" panose="02020603050405020304" pitchFamily="18" charset="0"/>
              </a:rPr>
              <a:t>(#3)</a:t>
            </a:r>
            <a:r>
              <a:rPr lang="en-US" sz="2400" i="1" dirty="0">
                <a:solidFill>
                  <a:schemeClr val="tx1">
                    <a:lumMod val="85000"/>
                    <a:lumOff val="15000"/>
                  </a:schemeClr>
                </a:solidFill>
                <a:latin typeface="Times New Roman" panose="02020603050405020304" pitchFamily="18" charset="0"/>
                <a:cs typeface="Times New Roman" panose="02020603050405020304" pitchFamily="18" charset="0"/>
              </a:rPr>
              <a:t>                   $ 23,250</a:t>
            </a:r>
          </a:p>
          <a:p>
            <a:pPr marL="0" indent="0">
              <a:buNone/>
            </a:pPr>
            <a:r>
              <a:rPr kumimoji="0" lang="en-US" sz="2400" b="0" i="1"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 Alaskan Outreach Initiative      $ 18,150</a:t>
            </a:r>
            <a:endParaRPr lang="en-US" sz="2400" i="1"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2400" i="1" dirty="0">
                <a:solidFill>
                  <a:schemeClr val="tx1">
                    <a:lumMod val="85000"/>
                    <a:lumOff val="15000"/>
                  </a:schemeClr>
                </a:solidFill>
                <a:latin typeface="Times New Roman" panose="02020603050405020304" pitchFamily="18" charset="0"/>
                <a:cs typeface="Times New Roman" panose="02020603050405020304" pitchFamily="18" charset="0"/>
              </a:rPr>
              <a:t> Parish Support </a:t>
            </a:r>
            <a:r>
              <a:rPr lang="en-US" sz="1900" i="1" dirty="0">
                <a:solidFill>
                  <a:schemeClr val="tx1">
                    <a:lumMod val="85000"/>
                    <a:lumOff val="15000"/>
                  </a:schemeClr>
                </a:solidFill>
                <a:latin typeface="Times New Roman" panose="02020603050405020304" pitchFamily="18" charset="0"/>
                <a:cs typeface="Times New Roman" panose="02020603050405020304" pitchFamily="18" charset="0"/>
              </a:rPr>
              <a:t>(#3)</a:t>
            </a:r>
            <a:r>
              <a:rPr lang="en-US" sz="2400" i="1" dirty="0">
                <a:solidFill>
                  <a:schemeClr val="tx1">
                    <a:lumMod val="85000"/>
                    <a:lumOff val="15000"/>
                  </a:schemeClr>
                </a:solidFill>
                <a:latin typeface="Times New Roman" panose="02020603050405020304" pitchFamily="18" charset="0"/>
                <a:cs typeface="Times New Roman" panose="02020603050405020304" pitchFamily="18" charset="0"/>
              </a:rPr>
              <a:t>                   $ 15,850</a:t>
            </a:r>
          </a:p>
          <a:p>
            <a:pPr marL="0" marR="0" lvl="0" indent="0" algn="l" defTabSz="914400" rtl="0" eaLnBrk="1" fontAlgn="auto" latinLnBrk="0" hangingPunct="1">
              <a:lnSpc>
                <a:spcPct val="90000"/>
              </a:lnSpc>
              <a:spcBef>
                <a:spcPts val="1200"/>
              </a:spcBef>
              <a:spcAft>
                <a:spcPts val="200"/>
              </a:spcAft>
              <a:buClr>
                <a:srgbClr val="D34817"/>
              </a:buClr>
              <a:buSzPct val="100000"/>
              <a:buFont typeface="Calibri" panose="020F0502020204030204" pitchFamily="34" charset="0"/>
              <a:buNone/>
              <a:tabLst/>
              <a:defRPr/>
            </a:pPr>
            <a:r>
              <a:rPr lang="en-US" sz="2400" i="1" dirty="0">
                <a:solidFill>
                  <a:schemeClr val="tx1">
                    <a:lumMod val="85000"/>
                    <a:lumOff val="15000"/>
                  </a:schemeClr>
                </a:solidFill>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Archdiocesan Choir                  $   8,425 *</a:t>
            </a:r>
          </a:p>
          <a:p>
            <a:pPr marL="0" marR="0" lvl="0" indent="0" algn="l" defTabSz="914400" rtl="0" eaLnBrk="1" fontAlgn="auto" latinLnBrk="0" hangingPunct="1">
              <a:lnSpc>
                <a:spcPct val="90000"/>
              </a:lnSpc>
              <a:spcBef>
                <a:spcPts val="1200"/>
              </a:spcBef>
              <a:spcAft>
                <a:spcPts val="200"/>
              </a:spcAft>
              <a:buClr>
                <a:srgbClr val="D34817"/>
              </a:buClr>
              <a:buSzPct val="100000"/>
              <a:buFont typeface="Calibri" panose="020F0502020204030204" pitchFamily="34" charset="0"/>
              <a:buNone/>
              <a:tabLst/>
              <a:defRPr/>
            </a:pPr>
            <a:r>
              <a:rPr kumimoji="0" lang="en-US" sz="2400" b="0" i="1"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 Diaconate Support </a:t>
            </a:r>
            <a:r>
              <a:rPr kumimoji="0" lang="en-US" sz="1900" b="0" i="1"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(#6)</a:t>
            </a:r>
            <a:r>
              <a:rPr kumimoji="0" lang="en-US" sz="2400" b="0" i="1"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             $   6,000 </a:t>
            </a:r>
          </a:p>
          <a:p>
            <a:pPr marL="0" marR="0" lvl="0" indent="0" algn="l" defTabSz="914400" rtl="0" eaLnBrk="1" fontAlgn="auto" latinLnBrk="0" hangingPunct="1">
              <a:lnSpc>
                <a:spcPct val="90000"/>
              </a:lnSpc>
              <a:spcBef>
                <a:spcPts val="1200"/>
              </a:spcBef>
              <a:spcAft>
                <a:spcPts val="200"/>
              </a:spcAft>
              <a:buClr>
                <a:srgbClr val="D34817"/>
              </a:buClr>
              <a:buSzPct val="100000"/>
              <a:buFont typeface="Calibri" panose="020F0502020204030204" pitchFamily="34" charset="0"/>
              <a:buNone/>
              <a:tabLst/>
              <a:defRPr/>
            </a:pPr>
            <a:r>
              <a:rPr lang="en-US" sz="2400" i="1" dirty="0">
                <a:solidFill>
                  <a:schemeClr val="tx1">
                    <a:lumMod val="85000"/>
                    <a:lumOff val="15000"/>
                  </a:schemeClr>
                </a:solidFill>
                <a:latin typeface="Times New Roman" panose="02020603050405020304" pitchFamily="18" charset="0"/>
                <a:cs typeface="Times New Roman" panose="02020603050405020304" pitchFamily="18" charset="0"/>
              </a:rPr>
              <a:t> Seminarian Support </a:t>
            </a:r>
            <a:r>
              <a:rPr lang="en-US" sz="1900" i="1" dirty="0">
                <a:solidFill>
                  <a:schemeClr val="tx1">
                    <a:lumMod val="85000"/>
                    <a:lumOff val="15000"/>
                  </a:schemeClr>
                </a:solidFill>
                <a:latin typeface="Times New Roman" panose="02020603050405020304" pitchFamily="18" charset="0"/>
                <a:cs typeface="Times New Roman" panose="02020603050405020304" pitchFamily="18" charset="0"/>
              </a:rPr>
              <a:t>(#2)</a:t>
            </a:r>
            <a:r>
              <a:rPr lang="en-US" sz="2400" i="1" dirty="0">
                <a:solidFill>
                  <a:schemeClr val="tx1">
                    <a:lumMod val="85000"/>
                    <a:lumOff val="15000"/>
                  </a:schemeClr>
                </a:solidFill>
                <a:latin typeface="Times New Roman" panose="02020603050405020304" pitchFamily="18" charset="0"/>
                <a:cs typeface="Times New Roman" panose="02020603050405020304" pitchFamily="18" charset="0"/>
              </a:rPr>
              <a:t>           $   5,000</a:t>
            </a:r>
          </a:p>
          <a:p>
            <a:pPr marL="0" indent="0">
              <a:buNone/>
            </a:pPr>
            <a:r>
              <a:rPr lang="en-US" sz="2400" i="1" dirty="0">
                <a:solidFill>
                  <a:schemeClr val="tx1">
                    <a:lumMod val="85000"/>
                    <a:lumOff val="15000"/>
                  </a:schemeClr>
                </a:solidFill>
                <a:latin typeface="Times New Roman" panose="02020603050405020304" pitchFamily="18" charset="0"/>
                <a:cs typeface="Times New Roman" panose="02020603050405020304" pitchFamily="18" charset="0"/>
              </a:rPr>
              <a:t> Youth Support </a:t>
            </a:r>
            <a:r>
              <a:rPr lang="en-US" sz="1900" i="1" dirty="0">
                <a:solidFill>
                  <a:schemeClr val="tx1">
                    <a:lumMod val="85000"/>
                    <a:lumOff val="15000"/>
                  </a:schemeClr>
                </a:solidFill>
                <a:latin typeface="Times New Roman" panose="02020603050405020304" pitchFamily="18" charset="0"/>
                <a:cs typeface="Times New Roman" panose="02020603050405020304" pitchFamily="18" charset="0"/>
              </a:rPr>
              <a:t>(#2)</a:t>
            </a:r>
            <a:r>
              <a:rPr lang="en-US" sz="2400" i="1" dirty="0">
                <a:solidFill>
                  <a:schemeClr val="tx1">
                    <a:lumMod val="85000"/>
                    <a:lumOff val="15000"/>
                  </a:schemeClr>
                </a:solidFill>
                <a:latin typeface="Times New Roman" panose="02020603050405020304" pitchFamily="18" charset="0"/>
                <a:cs typeface="Times New Roman" panose="02020603050405020304" pitchFamily="18" charset="0"/>
              </a:rPr>
              <a:t>                    $   2,950  </a:t>
            </a:r>
          </a:p>
          <a:p>
            <a:pPr marL="0" indent="0">
              <a:buNone/>
            </a:pPr>
            <a:endParaRPr lang="en-US" sz="2400" i="1"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lgn="ctr">
              <a:buNone/>
            </a:pPr>
            <a:r>
              <a:rPr lang="en-US" sz="2400" i="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000" b="1" i="1" dirty="0">
                <a:solidFill>
                  <a:schemeClr val="tx1">
                    <a:lumMod val="85000"/>
                    <a:lumOff val="15000"/>
                  </a:schemeClr>
                </a:solidFill>
                <a:latin typeface="Times New Roman" panose="02020603050405020304" pitchFamily="18" charset="0"/>
                <a:cs typeface="Times New Roman" panose="02020603050405020304" pitchFamily="18" charset="0"/>
              </a:rPr>
              <a:t>Total Gifts = $ 79,625        </a:t>
            </a:r>
            <a:endParaRPr lang="en-US" sz="3200" b="1" i="1"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endParaRPr lang="en-US" sz="3200" i="1"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endParaRPr lang="en-US" sz="2400" dirty="0">
              <a:solidFill>
                <a:schemeClr val="tx1">
                  <a:lumMod val="85000"/>
                  <a:lumOff val="15000"/>
                </a:schemeClr>
              </a:solidFill>
            </a:endParaRPr>
          </a:p>
          <a:p>
            <a:pPr marL="201168" lvl="1" indent="0">
              <a:buNone/>
            </a:pPr>
            <a:endParaRPr lang="en-US" sz="2400" dirty="0">
              <a:solidFill>
                <a:srgbClr val="0070C0"/>
              </a:solidFill>
            </a:endParaRPr>
          </a:p>
          <a:p>
            <a:pPr marL="201168" lvl="1" indent="0">
              <a:buNone/>
            </a:pPr>
            <a:endParaRPr lang="en-US" sz="2400" dirty="0">
              <a:solidFill>
                <a:srgbClr val="0070C0"/>
              </a:solidFill>
            </a:endParaRPr>
          </a:p>
        </p:txBody>
      </p:sp>
      <p:sp>
        <p:nvSpPr>
          <p:cNvPr id="5" name="Footer Placeholder 4">
            <a:extLst>
              <a:ext uri="{FF2B5EF4-FFF2-40B4-BE49-F238E27FC236}">
                <a16:creationId xmlns:a16="http://schemas.microsoft.com/office/drawing/2014/main" id="{26A8B998-C141-4AEE-8B4C-F8C81696138F}"/>
              </a:ext>
            </a:extLst>
          </p:cNvPr>
          <p:cNvSpPr>
            <a:spLocks noGrp="1"/>
          </p:cNvSpPr>
          <p:nvPr>
            <p:ph type="ftr" sz="quarter" idx="11"/>
          </p:nvPr>
        </p:nvSpPr>
        <p:spPr>
          <a:xfrm>
            <a:off x="6947374" y="6048949"/>
            <a:ext cx="4406426" cy="320040"/>
          </a:xfrm>
        </p:spPr>
        <p:txBody>
          <a:bodyPr>
            <a:normAutofit fontScale="25000" lnSpcReduction="20000"/>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8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n-ea"/>
                <a:cs typeface="+mn-cs"/>
              </a:rPr>
              <a:t>As of September</a:t>
            </a:r>
            <a:r>
              <a:rPr lang="en-US" sz="4800" i="1" cap="none" dirty="0">
                <a:solidFill>
                  <a:prstClr val="black">
                    <a:lumMod val="65000"/>
                    <a:lumOff val="35000"/>
                  </a:prstClr>
                </a:solidFill>
                <a:latin typeface="Georgia" panose="02040502050405020303" pitchFamily="18" charset="0"/>
              </a:rPr>
              <a:t> 2023</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8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n-ea"/>
                <a:cs typeface="+mn-cs"/>
              </a:rPr>
              <a:t>* Self-Sustaining</a:t>
            </a:r>
            <a:endParaRPr kumimoji="0" lang="en-US" sz="14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n-ea"/>
              <a:cs typeface="+mn-cs"/>
            </a:endParaRPr>
          </a:p>
        </p:txBody>
      </p:sp>
      <p:sp>
        <p:nvSpPr>
          <p:cNvPr id="4" name="Slide Number Placeholder 3">
            <a:extLst>
              <a:ext uri="{FF2B5EF4-FFF2-40B4-BE49-F238E27FC236}">
                <a16:creationId xmlns:a16="http://schemas.microsoft.com/office/drawing/2014/main" id="{9ADB33C5-F307-4358-80DB-1BD08BBABACB}"/>
              </a:ext>
            </a:extLst>
          </p:cNvPr>
          <p:cNvSpPr>
            <a:spLocks noGrp="1"/>
          </p:cNvSpPr>
          <p:nvPr>
            <p:ph type="sldNum" sz="quarter" idx="12"/>
          </p:nvPr>
        </p:nvSpPr>
        <p:spPr>
          <a:xfrm>
            <a:off x="10722820" y="6296279"/>
            <a:ext cx="63098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2B7CE8FA-72F2-4D7A-AE62-9FBBB556B67C}" type="slidenum">
              <a:rPr kumimoji="0" lang="en-US" sz="105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7</a:t>
            </a:fld>
            <a:endParaRPr kumimoji="0" lang="en-US" sz="105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7" name="Picture 6" descr="A picture containing text&#10;&#10;Description automatically generated">
            <a:extLst>
              <a:ext uri="{FF2B5EF4-FFF2-40B4-BE49-F238E27FC236}">
                <a16:creationId xmlns:a16="http://schemas.microsoft.com/office/drawing/2014/main" id="{84882E86-F0B6-9BA4-02FC-2C8F76C96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88" y="4477543"/>
            <a:ext cx="1973136" cy="1818736"/>
          </a:xfrm>
          <a:prstGeom prst="rect">
            <a:avLst/>
          </a:prstGeom>
        </p:spPr>
      </p:pic>
    </p:spTree>
    <p:extLst>
      <p:ext uri="{BB962C8B-B14F-4D97-AF65-F5344CB8AC3E}">
        <p14:creationId xmlns:p14="http://schemas.microsoft.com/office/powerpoint/2010/main" val="3329742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B8BAEF-4D3A-4FC2-8BA9-9B71882DB33B}"/>
              </a:ext>
            </a:extLst>
          </p:cNvPr>
          <p:cNvSpPr>
            <a:spLocks noGrp="1"/>
          </p:cNvSpPr>
          <p:nvPr>
            <p:ph type="title"/>
          </p:nvPr>
        </p:nvSpPr>
        <p:spPr>
          <a:xfrm>
            <a:off x="1798293" y="715377"/>
            <a:ext cx="4118413" cy="5184526"/>
          </a:xfrm>
          <a:ln w="25400" cap="sq">
            <a:noFill/>
            <a:miter lim="800000"/>
          </a:ln>
        </p:spPr>
        <p:txBody>
          <a:bodyPr anchor="ctr">
            <a:normAutofit fontScale="90000"/>
          </a:bodyPr>
          <a:lstStyle/>
          <a:p>
            <a:br>
              <a:rPr lang="en-US" b="1" u="sng" dirty="0">
                <a:solidFill>
                  <a:srgbClr val="FFFFFF"/>
                </a:solidFill>
              </a:rPr>
            </a:br>
            <a:r>
              <a:rPr lang="en-US" b="1" dirty="0">
                <a:solidFill>
                  <a:schemeClr val="bg1">
                    <a:lumMod val="75000"/>
                  </a:schemeClr>
                </a:solidFill>
                <a:latin typeface="Times New Roman" panose="02020603050405020304" pitchFamily="18" charset="0"/>
                <a:cs typeface="Times New Roman" panose="02020603050405020304" pitchFamily="18" charset="0"/>
              </a:rPr>
              <a:t>D</a:t>
            </a:r>
            <a:r>
              <a:rPr lang="en-US" sz="4400" dirty="0">
                <a:solidFill>
                  <a:srgbClr val="FFFFFF"/>
                </a:solidFill>
                <a:latin typeface="Times New Roman" panose="02020603050405020304" pitchFamily="18" charset="0"/>
                <a:cs typeface="Times New Roman" panose="02020603050405020304" pitchFamily="18" charset="0"/>
              </a:rPr>
              <a:t>istinguished</a:t>
            </a:r>
            <a:r>
              <a:rPr lang="en-US" dirty="0">
                <a:solidFill>
                  <a:srgbClr val="FFFFFF"/>
                </a:solidFill>
                <a:latin typeface="Times New Roman" panose="02020603050405020304" pitchFamily="18" charset="0"/>
                <a:cs typeface="Times New Roman" panose="02020603050405020304" pitchFamily="18" charset="0"/>
              </a:rPr>
              <a:t> </a:t>
            </a:r>
            <a:r>
              <a:rPr lang="en-US" b="1" dirty="0">
                <a:solidFill>
                  <a:schemeClr val="bg1">
                    <a:lumMod val="75000"/>
                  </a:schemeClr>
                </a:solidFill>
                <a:latin typeface="Times New Roman" panose="02020603050405020304" pitchFamily="18" charset="0"/>
                <a:cs typeface="Times New Roman" panose="02020603050405020304" pitchFamily="18" charset="0"/>
              </a:rPr>
              <a:t>D</a:t>
            </a:r>
            <a:r>
              <a:rPr lang="en-US" sz="4400" dirty="0">
                <a:solidFill>
                  <a:schemeClr val="bg1"/>
                </a:solidFill>
                <a:latin typeface="Times New Roman" panose="02020603050405020304" pitchFamily="18" charset="0"/>
                <a:cs typeface="Times New Roman" panose="02020603050405020304" pitchFamily="18" charset="0"/>
              </a:rPr>
              <a:t>iocesan</a:t>
            </a:r>
            <a:r>
              <a:rPr lang="en-US" b="1" dirty="0">
                <a:solidFill>
                  <a:srgbClr val="FFFFFF"/>
                </a:solidFill>
                <a:latin typeface="Times New Roman" panose="02020603050405020304" pitchFamily="18" charset="0"/>
                <a:cs typeface="Times New Roman" panose="02020603050405020304" pitchFamily="18" charset="0"/>
              </a:rPr>
              <a:t> </a:t>
            </a:r>
            <a:br>
              <a:rPr lang="en-US" b="1" dirty="0">
                <a:solidFill>
                  <a:srgbClr val="FFFFFF"/>
                </a:solidFill>
                <a:latin typeface="Times New Roman" panose="02020603050405020304" pitchFamily="18" charset="0"/>
                <a:cs typeface="Times New Roman" panose="02020603050405020304" pitchFamily="18" charset="0"/>
              </a:rPr>
            </a:br>
            <a:r>
              <a:rPr lang="en-US" b="1" dirty="0">
                <a:solidFill>
                  <a:schemeClr val="bg1">
                    <a:lumMod val="75000"/>
                  </a:schemeClr>
                </a:solidFill>
                <a:latin typeface="Times New Roman" panose="02020603050405020304" pitchFamily="18" charset="0"/>
                <a:cs typeface="Times New Roman" panose="02020603050405020304" pitchFamily="18" charset="0"/>
              </a:rPr>
              <a:t>B</a:t>
            </a:r>
            <a:r>
              <a:rPr lang="en-US" sz="4400" dirty="0">
                <a:solidFill>
                  <a:srgbClr val="FFFFFF"/>
                </a:solidFill>
                <a:latin typeface="Times New Roman" panose="02020603050405020304" pitchFamily="18" charset="0"/>
                <a:cs typeface="Times New Roman" panose="02020603050405020304" pitchFamily="18" charset="0"/>
              </a:rPr>
              <a:t>enefactor</a:t>
            </a:r>
            <a:r>
              <a:rPr lang="en-US" dirty="0">
                <a:solidFill>
                  <a:srgbClr val="FFFFFF"/>
                </a:solidFill>
                <a:latin typeface="Times New Roman" panose="02020603050405020304" pitchFamily="18" charset="0"/>
                <a:cs typeface="Times New Roman" panose="02020603050405020304" pitchFamily="18" charset="0"/>
              </a:rPr>
              <a:t> </a:t>
            </a:r>
            <a:br>
              <a:rPr lang="en-US" b="1" dirty="0">
                <a:solidFill>
                  <a:srgbClr val="FFFFFF"/>
                </a:solidFill>
                <a:latin typeface="Times New Roman" panose="02020603050405020304" pitchFamily="18" charset="0"/>
                <a:cs typeface="Times New Roman" panose="02020603050405020304" pitchFamily="18" charset="0"/>
              </a:rPr>
            </a:br>
            <a:r>
              <a:rPr lang="en-US" sz="4000" dirty="0">
                <a:solidFill>
                  <a:srgbClr val="FFFFFF"/>
                </a:solidFill>
                <a:latin typeface="Times New Roman" panose="02020603050405020304" pitchFamily="18" charset="0"/>
                <a:cs typeface="Times New Roman" panose="02020603050405020304" pitchFamily="18" charset="0"/>
              </a:rPr>
              <a:t>Fund</a:t>
            </a:r>
            <a:br>
              <a:rPr lang="en-US" sz="4400" b="1" dirty="0">
                <a:solidFill>
                  <a:srgbClr val="FFFFFF"/>
                </a:solidFill>
                <a:latin typeface="Times New Roman" panose="02020603050405020304" pitchFamily="18" charset="0"/>
                <a:cs typeface="Times New Roman" panose="02020603050405020304" pitchFamily="18" charset="0"/>
              </a:rPr>
            </a:br>
            <a:br>
              <a:rPr lang="en-US" sz="4400" b="1" dirty="0">
                <a:solidFill>
                  <a:srgbClr val="FFFFFF"/>
                </a:solidFill>
              </a:rPr>
            </a:br>
            <a:br>
              <a:rPr lang="en-US" sz="4400" b="1" dirty="0">
                <a:solidFill>
                  <a:srgbClr val="FFFFFF"/>
                </a:solidFill>
              </a:rPr>
            </a:br>
            <a:br>
              <a:rPr lang="en-US" sz="4400" b="1" dirty="0">
                <a:solidFill>
                  <a:srgbClr val="FFFFFF"/>
                </a:solidFill>
              </a:rPr>
            </a:br>
            <a:endParaRPr lang="en-US" sz="4400" dirty="0">
              <a:solidFill>
                <a:srgbClr val="FFFFFF"/>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3D20E4F-9B94-46B0-825E-1C9F627AFE12}"/>
              </a:ext>
            </a:extLst>
          </p:cNvPr>
          <p:cNvSpPr>
            <a:spLocks noGrp="1"/>
          </p:cNvSpPr>
          <p:nvPr>
            <p:ph idx="1"/>
          </p:nvPr>
        </p:nvSpPr>
        <p:spPr>
          <a:xfrm>
            <a:off x="6183985" y="89646"/>
            <a:ext cx="5869936" cy="6571757"/>
          </a:xfrm>
        </p:spPr>
        <p:txBody>
          <a:bodyPr anchor="ctr">
            <a:normAutofit fontScale="85000" lnSpcReduction="20000"/>
          </a:bodyPr>
          <a:lstStyle/>
          <a:p>
            <a:pPr algn="ctr"/>
            <a:endParaRPr lang="en-US" sz="2800" i="1" dirty="0">
              <a:solidFill>
                <a:schemeClr val="tx1">
                  <a:lumMod val="85000"/>
                  <a:lumOff val="15000"/>
                </a:schemeClr>
              </a:solidFill>
              <a:latin typeface="Times New Roman" panose="02020603050405020304" pitchFamily="18" charset="0"/>
              <a:cs typeface="Times New Roman" panose="02020603050405020304" pitchFamily="18" charset="0"/>
            </a:endParaRPr>
          </a:p>
          <a:p>
            <a:pPr algn="ctr"/>
            <a:r>
              <a:rPr lang="en-US" sz="2800" b="1" i="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800" b="1" dirty="0">
                <a:solidFill>
                  <a:schemeClr val="tx1">
                    <a:lumMod val="85000"/>
                    <a:lumOff val="15000"/>
                  </a:schemeClr>
                </a:solidFill>
                <a:latin typeface="Times New Roman" panose="02020603050405020304" pitchFamily="18" charset="0"/>
                <a:cs typeface="Times New Roman" panose="02020603050405020304" pitchFamily="18" charset="0"/>
              </a:rPr>
              <a:t>Vision for 2024</a:t>
            </a:r>
            <a:endParaRPr lang="en-US" sz="3300" b="1" dirty="0">
              <a:solidFill>
                <a:schemeClr val="tx1">
                  <a:lumMod val="85000"/>
                  <a:lumOff val="15000"/>
                </a:schemeClr>
              </a:solidFill>
              <a:latin typeface="Times New Roman" panose="02020603050405020304" pitchFamily="18" charset="0"/>
              <a:cs typeface="Times New Roman" panose="02020603050405020304" pitchFamily="18" charset="0"/>
            </a:endParaRPr>
          </a:p>
          <a:p>
            <a:pPr algn="ctr"/>
            <a:endParaRPr lang="en-US" sz="3300" b="1" i="1"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3300" dirty="0">
                <a:solidFill>
                  <a:schemeClr val="tx1">
                    <a:lumMod val="85000"/>
                    <a:lumOff val="15000"/>
                  </a:schemeClr>
                </a:solidFill>
                <a:latin typeface="Arial Rounded MT Bold" panose="020F0704030504030204" pitchFamily="34" charset="0"/>
                <a:cs typeface="Times New Roman" panose="02020603050405020304" pitchFamily="18" charset="0"/>
              </a:rPr>
              <a:t>Vocations Fund</a:t>
            </a:r>
            <a:r>
              <a:rPr lang="en-US" sz="3300" i="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400" i="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400" i="1" dirty="0">
                <a:solidFill>
                  <a:schemeClr val="tx1">
                    <a:lumMod val="85000"/>
                    <a:lumOff val="15000"/>
                  </a:schemeClr>
                </a:solidFill>
                <a:latin typeface="Times New Roman" panose="02020603050405020304" pitchFamily="18" charset="0"/>
                <a:cs typeface="Times New Roman" panose="02020603050405020304" pitchFamily="18" charset="0"/>
              </a:rPr>
              <a:t>Supporting Clergy Vocations </a:t>
            </a:r>
            <a:r>
              <a:rPr lang="en-US" sz="2600" i="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400" i="1" dirty="0">
                <a:solidFill>
                  <a:schemeClr val="tx1">
                    <a:lumMod val="85000"/>
                    <a:lumOff val="15000"/>
                  </a:schemeClr>
                </a:solidFill>
                <a:latin typeface="Times New Roman" panose="02020603050405020304" pitchFamily="18" charset="0"/>
                <a:cs typeface="Times New Roman" panose="02020603050405020304" pitchFamily="18" charset="0"/>
              </a:rPr>
              <a:t>Goal </a:t>
            </a:r>
            <a:r>
              <a:rPr lang="en-US" sz="2400" i="1">
                <a:solidFill>
                  <a:schemeClr val="tx1">
                    <a:lumMod val="85000"/>
                    <a:lumOff val="15000"/>
                  </a:schemeClr>
                </a:solidFill>
                <a:latin typeface="Times New Roman" panose="02020603050405020304" pitchFamily="18" charset="0"/>
                <a:cs typeface="Times New Roman" panose="02020603050405020304" pitchFamily="18" charset="0"/>
              </a:rPr>
              <a:t>of $36,000            </a:t>
            </a:r>
            <a:r>
              <a:rPr lang="en-US" sz="1900" i="1" dirty="0">
                <a:solidFill>
                  <a:schemeClr val="tx1">
                    <a:lumMod val="85000"/>
                    <a:lumOff val="15000"/>
                  </a:schemeClr>
                </a:solidFill>
                <a:latin typeface="Times New Roman" panose="02020603050405020304" pitchFamily="18" charset="0"/>
                <a:cs typeface="Times New Roman" panose="02020603050405020304" pitchFamily="18" charset="0"/>
              </a:rPr>
              <a:t>(over 3 years</a:t>
            </a:r>
            <a:r>
              <a:rPr lang="en-US" sz="1800" i="1" dirty="0">
                <a:solidFill>
                  <a:schemeClr val="tx1">
                    <a:lumMod val="85000"/>
                    <a:lumOff val="15000"/>
                  </a:schemeClr>
                </a:solidFill>
                <a:latin typeface="Times New Roman" panose="02020603050405020304" pitchFamily="18" charset="0"/>
                <a:cs typeface="Times New Roman" panose="02020603050405020304" pitchFamily="18" charset="0"/>
              </a:rPr>
              <a:t>)</a:t>
            </a:r>
          </a:p>
          <a:p>
            <a:pPr marL="0" indent="0">
              <a:buNone/>
            </a:pPr>
            <a:r>
              <a:rPr lang="en-US" sz="3300" dirty="0">
                <a:solidFill>
                  <a:schemeClr val="tx1">
                    <a:lumMod val="85000"/>
                    <a:lumOff val="15000"/>
                  </a:schemeClr>
                </a:solidFill>
                <a:latin typeface="Arial Rounded MT Bold" panose="020F0704030504030204" pitchFamily="34" charset="0"/>
                <a:cs typeface="Times New Roman" panose="02020603050405020304" pitchFamily="18" charset="0"/>
              </a:rPr>
              <a:t>General Fund</a:t>
            </a:r>
            <a:r>
              <a:rPr lang="en-US" sz="3300" i="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400" i="1" dirty="0">
                <a:solidFill>
                  <a:schemeClr val="tx1">
                    <a:lumMod val="85000"/>
                    <a:lumOff val="15000"/>
                  </a:schemeClr>
                </a:solidFill>
                <a:latin typeface="Times New Roman" panose="02020603050405020304" pitchFamily="18" charset="0"/>
                <a:cs typeface="Times New Roman" panose="02020603050405020304" pitchFamily="18" charset="0"/>
              </a:rPr>
              <a:t>Supporting Clergy and Parishes - Goal of $20,000         </a:t>
            </a:r>
            <a:r>
              <a:rPr lang="en-US" sz="1900" i="1" dirty="0">
                <a:solidFill>
                  <a:schemeClr val="tx1">
                    <a:lumMod val="85000"/>
                    <a:lumOff val="15000"/>
                  </a:schemeClr>
                </a:solidFill>
                <a:latin typeface="Times New Roman" panose="02020603050405020304" pitchFamily="18" charset="0"/>
                <a:cs typeface="Times New Roman" panose="02020603050405020304" pitchFamily="18" charset="0"/>
              </a:rPr>
              <a:t>(over 2 years)</a:t>
            </a:r>
          </a:p>
          <a:p>
            <a:pPr marL="0" indent="0">
              <a:buNone/>
            </a:pPr>
            <a:r>
              <a:rPr lang="en-US" sz="3300" dirty="0">
                <a:solidFill>
                  <a:schemeClr val="tx1">
                    <a:lumMod val="85000"/>
                    <a:lumOff val="15000"/>
                  </a:schemeClr>
                </a:solidFill>
                <a:latin typeface="Arial Rounded MT Bold" panose="020F0704030504030204" pitchFamily="34" charset="0"/>
                <a:cs typeface="Times New Roman" panose="02020603050405020304" pitchFamily="18" charset="0"/>
              </a:rPr>
              <a:t>New Initiatives Fund</a:t>
            </a:r>
            <a:r>
              <a:rPr lang="en-US" sz="3300" i="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400" i="1" dirty="0">
                <a:solidFill>
                  <a:schemeClr val="tx1">
                    <a:lumMod val="85000"/>
                    <a:lumOff val="15000"/>
                  </a:schemeClr>
                </a:solidFill>
                <a:latin typeface="Times New Roman" panose="02020603050405020304" pitchFamily="18" charset="0"/>
                <a:cs typeface="Times New Roman" panose="02020603050405020304" pitchFamily="18" charset="0"/>
              </a:rPr>
              <a:t>Expanding Orthodox Witness - Goal of $ 5,000           </a:t>
            </a:r>
            <a:r>
              <a:rPr lang="en-US" sz="1900" i="1" dirty="0">
                <a:solidFill>
                  <a:schemeClr val="tx1">
                    <a:lumMod val="85000"/>
                    <a:lumOff val="15000"/>
                  </a:schemeClr>
                </a:solidFill>
                <a:latin typeface="Times New Roman" panose="02020603050405020304" pitchFamily="18" charset="0"/>
                <a:cs typeface="Times New Roman" panose="02020603050405020304" pitchFamily="18" charset="0"/>
              </a:rPr>
              <a:t>(over 1 </a:t>
            </a:r>
            <a:r>
              <a:rPr lang="en-US" sz="1900" b="1" i="1" dirty="0">
                <a:solidFill>
                  <a:schemeClr val="tx1">
                    <a:lumMod val="85000"/>
                    <a:lumOff val="15000"/>
                  </a:schemeClr>
                </a:solidFill>
                <a:latin typeface="Times New Roman" panose="02020603050405020304" pitchFamily="18" charset="0"/>
                <a:cs typeface="Times New Roman" panose="02020603050405020304" pitchFamily="18" charset="0"/>
              </a:rPr>
              <a:t>year</a:t>
            </a:r>
            <a:r>
              <a:rPr lang="en-US" sz="1900" i="1" dirty="0">
                <a:solidFill>
                  <a:schemeClr val="tx1">
                    <a:lumMod val="85000"/>
                    <a:lumOff val="15000"/>
                  </a:schemeClr>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90000"/>
              </a:lnSpc>
              <a:spcBef>
                <a:spcPts val="1200"/>
              </a:spcBef>
              <a:spcAft>
                <a:spcPts val="200"/>
              </a:spcAft>
              <a:buClr>
                <a:srgbClr val="D34817"/>
              </a:buClr>
              <a:buSzPct val="100000"/>
              <a:buFont typeface="Calibri" panose="020F0502020204030204" pitchFamily="34" charset="0"/>
              <a:buNone/>
              <a:tabLst/>
              <a:defRPr/>
            </a:pPr>
            <a:r>
              <a:rPr kumimoji="0" lang="en-US" sz="3300" b="0"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ea typeface="+mn-ea"/>
                <a:cs typeface="Times New Roman" panose="02020603050405020304" pitchFamily="18" charset="0"/>
              </a:rPr>
              <a:t>Youth Scholarship Fund</a:t>
            </a:r>
            <a:r>
              <a:rPr kumimoji="0" lang="en-US" sz="3300" b="0" i="1"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Expanding Youth Orthodox Witness - Goal of $ 5,000          </a:t>
            </a:r>
            <a:r>
              <a:rPr kumimoji="0" lang="en-US" sz="1900" b="0" i="1"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(over 1 </a:t>
            </a:r>
            <a:r>
              <a:rPr kumimoji="0" lang="en-US" sz="1900" b="1" i="1"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year</a:t>
            </a:r>
            <a:r>
              <a:rPr kumimoji="0" lang="en-US" sz="1900" b="0" i="1"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a:t>
            </a:r>
          </a:p>
          <a:p>
            <a:r>
              <a:rPr lang="en-US" i="1" dirty="0">
                <a:solidFill>
                  <a:schemeClr val="tx1">
                    <a:lumMod val="85000"/>
                    <a:lumOff val="15000"/>
                  </a:schemeClr>
                </a:solidFill>
                <a:latin typeface="Times New Roman" panose="02020603050405020304" pitchFamily="18" charset="0"/>
                <a:cs typeface="Times New Roman" panose="02020603050405020304" pitchFamily="18" charset="0"/>
              </a:rPr>
              <a:t> </a:t>
            </a:r>
            <a:endParaRPr lang="en-US" sz="2400" i="1" dirty="0">
              <a:solidFill>
                <a:schemeClr val="tx1">
                  <a:lumMod val="85000"/>
                  <a:lumOff val="15000"/>
                </a:schemeClr>
              </a:solidFill>
              <a:latin typeface="Times New Roman" panose="02020603050405020304" pitchFamily="18" charset="0"/>
              <a:cs typeface="Times New Roman" panose="02020603050405020304" pitchFamily="18" charset="0"/>
            </a:endParaRPr>
          </a:p>
          <a:p>
            <a:pPr algn="ctr"/>
            <a:endParaRPr lang="en-US" sz="2400" i="1" dirty="0">
              <a:solidFill>
                <a:schemeClr val="tx1">
                  <a:lumMod val="85000"/>
                  <a:lumOff val="15000"/>
                </a:schemeClr>
              </a:solidFill>
              <a:latin typeface="Times New Roman" panose="02020603050405020304" pitchFamily="18" charset="0"/>
              <a:cs typeface="Times New Roman" panose="02020603050405020304" pitchFamily="18" charset="0"/>
            </a:endParaRPr>
          </a:p>
          <a:p>
            <a:pPr algn="ctr"/>
            <a:r>
              <a:rPr lang="en-US" sz="2400" i="1" dirty="0">
                <a:solidFill>
                  <a:schemeClr val="tx1">
                    <a:lumMod val="85000"/>
                    <a:lumOff val="15000"/>
                  </a:schemeClr>
                </a:solidFill>
                <a:latin typeface="Times New Roman" panose="02020603050405020304" pitchFamily="18" charset="0"/>
                <a:cs typeface="Times New Roman" panose="02020603050405020304" pitchFamily="18" charset="0"/>
              </a:rPr>
              <a:t>  </a:t>
            </a:r>
            <a:endParaRPr lang="en-US" sz="2400" dirty="0">
              <a:solidFill>
                <a:schemeClr val="tx1">
                  <a:lumMod val="85000"/>
                  <a:lumOff val="15000"/>
                </a:schemeClr>
              </a:solidFill>
            </a:endParaRPr>
          </a:p>
          <a:p>
            <a:pPr lvl="1"/>
            <a:endParaRPr lang="en-US" sz="2400" dirty="0">
              <a:solidFill>
                <a:srgbClr val="0070C0"/>
              </a:solidFill>
            </a:endParaRPr>
          </a:p>
          <a:p>
            <a:pPr lvl="1"/>
            <a:endParaRPr lang="en-US" sz="2400" dirty="0">
              <a:solidFill>
                <a:srgbClr val="0070C0"/>
              </a:solidFill>
            </a:endParaRPr>
          </a:p>
        </p:txBody>
      </p:sp>
      <p:sp>
        <p:nvSpPr>
          <p:cNvPr id="5" name="Footer Placeholder 4">
            <a:extLst>
              <a:ext uri="{FF2B5EF4-FFF2-40B4-BE49-F238E27FC236}">
                <a16:creationId xmlns:a16="http://schemas.microsoft.com/office/drawing/2014/main" id="{26A8B998-C141-4AEE-8B4C-F8C81696138F}"/>
              </a:ext>
            </a:extLst>
          </p:cNvPr>
          <p:cNvSpPr>
            <a:spLocks noGrp="1"/>
          </p:cNvSpPr>
          <p:nvPr>
            <p:ph type="ftr" sz="quarter" idx="11"/>
          </p:nvPr>
        </p:nvSpPr>
        <p:spPr>
          <a:xfrm>
            <a:off x="6947374" y="6048949"/>
            <a:ext cx="4406426" cy="320040"/>
          </a:xfrm>
        </p:spPr>
        <p:txBody>
          <a:bodyPr>
            <a:normAutofit fontScale="25000" lnSpcReduction="20000"/>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4800" b="1" i="1" cap="none" dirty="0">
                <a:solidFill>
                  <a:prstClr val="black">
                    <a:lumMod val="65000"/>
                    <a:lumOff val="35000"/>
                  </a:prstClr>
                </a:solidFill>
                <a:latin typeface="Georgia" panose="02040502050405020303" pitchFamily="18" charset="0"/>
              </a:rPr>
              <a:t>…Obtaining Resources to Fulfill Those Needs…</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4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n-ea"/>
              <a:cs typeface="+mn-cs"/>
            </a:endParaRPr>
          </a:p>
        </p:txBody>
      </p:sp>
      <p:sp>
        <p:nvSpPr>
          <p:cNvPr id="4" name="Slide Number Placeholder 3">
            <a:extLst>
              <a:ext uri="{FF2B5EF4-FFF2-40B4-BE49-F238E27FC236}">
                <a16:creationId xmlns:a16="http://schemas.microsoft.com/office/drawing/2014/main" id="{9ADB33C5-F307-4358-80DB-1BD08BBABACB}"/>
              </a:ext>
            </a:extLst>
          </p:cNvPr>
          <p:cNvSpPr>
            <a:spLocks noGrp="1"/>
          </p:cNvSpPr>
          <p:nvPr>
            <p:ph type="sldNum" sz="quarter" idx="12"/>
          </p:nvPr>
        </p:nvSpPr>
        <p:spPr>
          <a:xfrm>
            <a:off x="10722820" y="6296279"/>
            <a:ext cx="63098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2B7CE8FA-72F2-4D7A-AE62-9FBBB556B67C}" type="slidenum">
              <a:rPr kumimoji="0" lang="en-US" sz="105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8</a:t>
            </a:fld>
            <a:endParaRPr kumimoji="0" lang="en-US" sz="105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7" name="Picture 6" descr="A picture containing text&#10;&#10;Description automatically generated">
            <a:extLst>
              <a:ext uri="{FF2B5EF4-FFF2-40B4-BE49-F238E27FC236}">
                <a16:creationId xmlns:a16="http://schemas.microsoft.com/office/drawing/2014/main" id="{84882E86-F0B6-9BA4-02FC-2C8F76C96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88" y="4477543"/>
            <a:ext cx="1973136" cy="1818736"/>
          </a:xfrm>
          <a:prstGeom prst="rect">
            <a:avLst/>
          </a:prstGeom>
        </p:spPr>
      </p:pic>
    </p:spTree>
    <p:extLst>
      <p:ext uri="{BB962C8B-B14F-4D97-AF65-F5344CB8AC3E}">
        <p14:creationId xmlns:p14="http://schemas.microsoft.com/office/powerpoint/2010/main" val="233417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DCA8B-C768-4D37-BBD1-62835708F095}"/>
              </a:ext>
            </a:extLst>
          </p:cNvPr>
          <p:cNvSpPr>
            <a:spLocks noGrp="1"/>
          </p:cNvSpPr>
          <p:nvPr>
            <p:ph type="title"/>
          </p:nvPr>
        </p:nvSpPr>
        <p:spPr>
          <a:xfrm>
            <a:off x="699247" y="564204"/>
            <a:ext cx="10513236" cy="5765703"/>
          </a:xfrm>
        </p:spPr>
        <p:txBody>
          <a:bodyPr vert="horz" lIns="91440" tIns="45720" rIns="91440" bIns="45720" rtlCol="0" anchor="ctr">
            <a:normAutofit fontScale="90000"/>
          </a:bodyPr>
          <a:lstStyle/>
          <a:p>
            <a:pPr lvl="0">
              <a:lnSpc>
                <a:spcPct val="90000"/>
              </a:lnSpc>
              <a:spcBef>
                <a:spcPts val="1200"/>
              </a:spcBef>
              <a:spcAft>
                <a:spcPts val="200"/>
              </a:spcAft>
              <a:buClr>
                <a:srgbClr val="E48312"/>
              </a:buClr>
              <a:buSzPct val="100000"/>
              <a:tabLst>
                <a:tab pos="6176963" algn="l"/>
              </a:tabLst>
            </a:pPr>
            <a:r>
              <a:rPr lang="en-US" sz="5400" i="1" dirty="0">
                <a:solidFill>
                  <a:schemeClr val="tx1"/>
                </a:solidFill>
              </a:rPr>
              <a:t>QUESTIONS?</a:t>
            </a:r>
            <a:br>
              <a:rPr lang="en-US" sz="5400" i="1" dirty="0">
                <a:solidFill>
                  <a:srgbClr val="FFFFFF"/>
                </a:solidFill>
              </a:rPr>
            </a:br>
            <a:br>
              <a:rPr lang="en-US" sz="5400" i="1" dirty="0">
                <a:solidFill>
                  <a:srgbClr val="FFFFFF"/>
                </a:solidFill>
              </a:rPr>
            </a:br>
            <a:r>
              <a:rPr lang="en-US" sz="3600" u="sng" dirty="0">
                <a:solidFill>
                  <a:srgbClr val="FFFFFF"/>
                </a:solidFill>
                <a:latin typeface="+mn-lt"/>
              </a:rPr>
              <a:t>DDB</a:t>
            </a:r>
            <a:r>
              <a:rPr lang="en-US" sz="3600" i="1" u="sng" dirty="0">
                <a:solidFill>
                  <a:srgbClr val="FFFFFF"/>
                </a:solidFill>
                <a:latin typeface="+mn-lt"/>
              </a:rPr>
              <a:t> </a:t>
            </a:r>
            <a:r>
              <a:rPr lang="en-US" sz="3600" u="sng" dirty="0">
                <a:solidFill>
                  <a:srgbClr val="FFFFFF"/>
                </a:solidFill>
                <a:latin typeface="+mn-lt"/>
              </a:rPr>
              <a:t>Committee</a:t>
            </a:r>
            <a:r>
              <a:rPr lang="en-US" sz="3600" dirty="0">
                <a:solidFill>
                  <a:srgbClr val="FFFFFF"/>
                </a:solidFill>
                <a:latin typeface="+mn-lt"/>
              </a:rPr>
              <a:t>                                          </a:t>
            </a:r>
            <a:r>
              <a:rPr lang="en-US" sz="3600" u="sng" dirty="0">
                <a:solidFill>
                  <a:srgbClr val="FFFFFF"/>
                </a:solidFill>
                <a:latin typeface="+mn-lt"/>
              </a:rPr>
              <a:t>Ambassadors</a:t>
            </a:r>
            <a:br>
              <a:rPr lang="en-US" sz="5400" i="1" dirty="0">
                <a:solidFill>
                  <a:srgbClr val="FFFFFF"/>
                </a:solidFill>
              </a:rPr>
            </a:br>
            <a:br>
              <a:rPr lang="en-US" sz="2400" cap="all" spc="200" dirty="0">
                <a:solidFill>
                  <a:srgbClr val="FFFFFF"/>
                </a:solidFill>
                <a:latin typeface="Calibri" panose="020F0502020204030204"/>
                <a:ea typeface="+mn-ea"/>
                <a:cs typeface="+mn-cs"/>
              </a:rPr>
            </a:br>
            <a:r>
              <a:rPr lang="en-US" sz="2000" cap="all" spc="200" dirty="0">
                <a:solidFill>
                  <a:srgbClr val="FFFFFF"/>
                </a:solidFill>
                <a:latin typeface="+mn-lt"/>
                <a:ea typeface="+mn-ea"/>
                <a:cs typeface="Times New Roman" panose="02020603050405020304" pitchFamily="18" charset="0"/>
              </a:rPr>
              <a:t>HIS Beatitude, Metropolitan Tikhon                    Michael </a:t>
            </a:r>
            <a:r>
              <a:rPr lang="en-US" sz="2000" cap="all" spc="200" dirty="0" err="1">
                <a:solidFill>
                  <a:srgbClr val="FFFFFF"/>
                </a:solidFill>
                <a:latin typeface="+mn-lt"/>
                <a:ea typeface="+mn-ea"/>
                <a:cs typeface="Times New Roman" panose="02020603050405020304" pitchFamily="18" charset="0"/>
              </a:rPr>
              <a:t>Mihailov</a:t>
            </a:r>
            <a:br>
              <a:rPr lang="en-US" sz="2000" cap="all" spc="200" dirty="0">
                <a:solidFill>
                  <a:srgbClr val="FFFFFF"/>
                </a:solidFill>
                <a:latin typeface="+mn-lt"/>
                <a:ea typeface="+mn-ea"/>
                <a:cs typeface="Times New Roman" panose="02020603050405020304" pitchFamily="18" charset="0"/>
              </a:rPr>
            </a:br>
            <a:r>
              <a:rPr lang="en-US" sz="2000" cap="all" spc="200" dirty="0">
                <a:solidFill>
                  <a:srgbClr val="FFFFFF"/>
                </a:solidFill>
                <a:latin typeface="+mn-lt"/>
                <a:ea typeface="+mn-ea"/>
                <a:cs typeface="Times New Roman" panose="02020603050405020304" pitchFamily="18" charset="0"/>
              </a:rPr>
              <a:t>Very Reverend John </a:t>
            </a:r>
            <a:r>
              <a:rPr lang="en-US" sz="2000" cap="all" spc="200" dirty="0" err="1">
                <a:solidFill>
                  <a:srgbClr val="FFFFFF"/>
                </a:solidFill>
                <a:latin typeface="+mn-lt"/>
                <a:ea typeface="+mn-ea"/>
                <a:cs typeface="Times New Roman" panose="02020603050405020304" pitchFamily="18" charset="0"/>
              </a:rPr>
              <a:t>Vitko</a:t>
            </a:r>
            <a:r>
              <a:rPr lang="en-US" sz="2000" cap="all" spc="200" dirty="0">
                <a:solidFill>
                  <a:srgbClr val="FFFFFF"/>
                </a:solidFill>
                <a:latin typeface="+mn-lt"/>
                <a:ea typeface="+mn-ea"/>
                <a:cs typeface="Times New Roman" panose="02020603050405020304" pitchFamily="18" charset="0"/>
              </a:rPr>
              <a:t>	Andrew </a:t>
            </a:r>
            <a:r>
              <a:rPr lang="en-US" sz="2000" cap="all" spc="200" dirty="0" err="1">
                <a:solidFill>
                  <a:srgbClr val="FFFFFF"/>
                </a:solidFill>
                <a:latin typeface="+mn-lt"/>
                <a:ea typeface="+mn-ea"/>
                <a:cs typeface="Times New Roman" panose="02020603050405020304" pitchFamily="18" charset="0"/>
              </a:rPr>
              <a:t>Podolak</a:t>
            </a:r>
            <a:br>
              <a:rPr lang="en-US" sz="2000" cap="all" spc="200" dirty="0">
                <a:solidFill>
                  <a:srgbClr val="FFFFFF"/>
                </a:solidFill>
                <a:latin typeface="+mn-lt"/>
                <a:ea typeface="+mn-ea"/>
                <a:cs typeface="Times New Roman" panose="02020603050405020304" pitchFamily="18" charset="0"/>
              </a:rPr>
            </a:br>
            <a:r>
              <a:rPr lang="en-US" sz="2000" cap="all" spc="200" dirty="0" err="1">
                <a:solidFill>
                  <a:srgbClr val="FFFFFF"/>
                </a:solidFill>
                <a:latin typeface="+mn-lt"/>
                <a:ea typeface="+mn-ea"/>
                <a:cs typeface="Times New Roman" panose="02020603050405020304" pitchFamily="18" charset="0"/>
              </a:rPr>
              <a:t>Popadija</a:t>
            </a:r>
            <a:r>
              <a:rPr lang="en-US" sz="2000" cap="all" spc="200" dirty="0">
                <a:solidFill>
                  <a:srgbClr val="FFFFFF"/>
                </a:solidFill>
                <a:latin typeface="+mn-lt"/>
                <a:ea typeface="+mn-ea"/>
                <a:cs typeface="Times New Roman" panose="02020603050405020304" pitchFamily="18" charset="0"/>
              </a:rPr>
              <a:t> Kitty </a:t>
            </a:r>
            <a:r>
              <a:rPr lang="en-US" sz="2000" cap="all" spc="200" dirty="0" err="1">
                <a:solidFill>
                  <a:srgbClr val="FFFFFF"/>
                </a:solidFill>
                <a:latin typeface="+mn-lt"/>
                <a:ea typeface="+mn-ea"/>
                <a:cs typeface="Times New Roman" panose="02020603050405020304" pitchFamily="18" charset="0"/>
              </a:rPr>
              <a:t>Vitko</a:t>
            </a:r>
            <a:r>
              <a:rPr lang="en-US" sz="2000" cap="all" spc="200" dirty="0">
                <a:solidFill>
                  <a:srgbClr val="FFFFFF"/>
                </a:solidFill>
                <a:latin typeface="+mn-lt"/>
                <a:ea typeface="+mn-ea"/>
                <a:cs typeface="Times New Roman" panose="02020603050405020304" pitchFamily="18" charset="0"/>
              </a:rPr>
              <a:t>                                              Thomas Jenkins</a:t>
            </a:r>
            <a:br>
              <a:rPr lang="en-US" sz="2000" cap="all" spc="200" dirty="0">
                <a:solidFill>
                  <a:srgbClr val="FFFFFF"/>
                </a:solidFill>
                <a:latin typeface="+mn-lt"/>
                <a:ea typeface="+mn-ea"/>
                <a:cs typeface="Times New Roman" panose="02020603050405020304" pitchFamily="18" charset="0"/>
              </a:rPr>
            </a:br>
            <a:r>
              <a:rPr lang="en-US" sz="2000" cap="all" spc="200" dirty="0">
                <a:solidFill>
                  <a:srgbClr val="FFFFFF"/>
                </a:solidFill>
                <a:latin typeface="+mn-lt"/>
                <a:ea typeface="+mn-ea"/>
                <a:cs typeface="Times New Roman" panose="02020603050405020304" pitchFamily="18" charset="0"/>
              </a:rPr>
              <a:t>Deacon Matthew Prentice	</a:t>
            </a:r>
            <a:r>
              <a:rPr lang="en-US" sz="2000" cap="all" spc="200" dirty="0" err="1">
                <a:solidFill>
                  <a:srgbClr val="FFFFFF"/>
                </a:solidFill>
                <a:latin typeface="+mn-lt"/>
                <a:ea typeface="+mn-ea"/>
                <a:cs typeface="Times New Roman" panose="02020603050405020304" pitchFamily="18" charset="0"/>
              </a:rPr>
              <a:t>Subdn</a:t>
            </a:r>
            <a:r>
              <a:rPr lang="en-US" sz="2000" cap="all" spc="200" dirty="0">
                <a:solidFill>
                  <a:srgbClr val="FFFFFF"/>
                </a:solidFill>
                <a:latin typeface="+mn-lt"/>
                <a:ea typeface="+mn-ea"/>
                <a:cs typeface="Times New Roman" panose="02020603050405020304" pitchFamily="18" charset="0"/>
              </a:rPr>
              <a:t>. Alexander </a:t>
            </a:r>
            <a:r>
              <a:rPr lang="en-US" sz="2000" cap="all" spc="200" dirty="0" err="1">
                <a:solidFill>
                  <a:srgbClr val="FFFFFF"/>
                </a:solidFill>
                <a:latin typeface="+mn-lt"/>
                <a:ea typeface="+mn-ea"/>
                <a:cs typeface="Times New Roman" panose="02020603050405020304" pitchFamily="18" charset="0"/>
              </a:rPr>
              <a:t>woodill</a:t>
            </a:r>
            <a:br>
              <a:rPr lang="en-US" sz="2200" cap="all" spc="200" dirty="0">
                <a:solidFill>
                  <a:srgbClr val="FFFFFF"/>
                </a:solidFill>
                <a:latin typeface="+mn-lt"/>
                <a:ea typeface="+mn-ea"/>
                <a:cs typeface="Times New Roman" panose="02020603050405020304" pitchFamily="18" charset="0"/>
              </a:rPr>
            </a:br>
            <a:r>
              <a:rPr lang="en-US" sz="2000" cap="all" spc="200" dirty="0">
                <a:solidFill>
                  <a:srgbClr val="FFFFFF"/>
                </a:solidFill>
                <a:latin typeface="+mn-lt"/>
                <a:ea typeface="+mn-ea"/>
                <a:cs typeface="Times New Roman" panose="02020603050405020304" pitchFamily="18" charset="0"/>
              </a:rPr>
              <a:t>Matthew </a:t>
            </a:r>
            <a:r>
              <a:rPr lang="en-US" sz="2000" cap="all" spc="200" dirty="0" err="1">
                <a:solidFill>
                  <a:srgbClr val="FFFFFF"/>
                </a:solidFill>
                <a:latin typeface="+mn-lt"/>
                <a:ea typeface="+mn-ea"/>
                <a:cs typeface="Times New Roman" panose="02020603050405020304" pitchFamily="18" charset="0"/>
              </a:rPr>
              <a:t>Matyuf</a:t>
            </a:r>
            <a:r>
              <a:rPr lang="en-US" sz="2000" cap="all" spc="200" dirty="0">
                <a:solidFill>
                  <a:srgbClr val="FFFFFF"/>
                </a:solidFill>
                <a:latin typeface="+mn-lt"/>
                <a:ea typeface="+mn-ea"/>
                <a:cs typeface="Times New Roman" panose="02020603050405020304" pitchFamily="18" charset="0"/>
              </a:rPr>
              <a:t>, </a:t>
            </a:r>
            <a:r>
              <a:rPr lang="en-US" sz="1600" i="1" cap="all" spc="200" dirty="0">
                <a:solidFill>
                  <a:srgbClr val="FFFFFF"/>
                </a:solidFill>
                <a:latin typeface="+mn-lt"/>
                <a:ea typeface="+mn-ea"/>
                <a:cs typeface="Times New Roman" panose="02020603050405020304" pitchFamily="18" charset="0"/>
              </a:rPr>
              <a:t>Treasurer	</a:t>
            </a:r>
            <a:r>
              <a:rPr lang="en-US" sz="2000" cap="all" spc="200" dirty="0" err="1">
                <a:solidFill>
                  <a:srgbClr val="FFFFFF"/>
                </a:solidFill>
                <a:latin typeface="+mn-lt"/>
                <a:ea typeface="+mn-ea"/>
                <a:cs typeface="Times New Roman" panose="02020603050405020304" pitchFamily="18" charset="0"/>
              </a:rPr>
              <a:t>Subdn</a:t>
            </a:r>
            <a:r>
              <a:rPr lang="en-US" sz="2000" cap="all" spc="200" dirty="0">
                <a:solidFill>
                  <a:srgbClr val="FFFFFF"/>
                </a:solidFill>
                <a:latin typeface="+mn-lt"/>
                <a:ea typeface="+mn-ea"/>
                <a:cs typeface="Times New Roman" panose="02020603050405020304" pitchFamily="18" charset="0"/>
              </a:rPr>
              <a:t>. Conor </a:t>
            </a:r>
            <a:r>
              <a:rPr lang="en-US" sz="2000" cap="all" spc="200" dirty="0" err="1">
                <a:solidFill>
                  <a:srgbClr val="FFFFFF"/>
                </a:solidFill>
                <a:latin typeface="+mn-lt"/>
                <a:ea typeface="+mn-ea"/>
                <a:cs typeface="Times New Roman" panose="02020603050405020304" pitchFamily="18" charset="0"/>
              </a:rPr>
              <a:t>Tweedell</a:t>
            </a:r>
            <a:br>
              <a:rPr lang="en-US" sz="1600" i="1" cap="all" spc="200" dirty="0">
                <a:solidFill>
                  <a:srgbClr val="FFFFFF"/>
                </a:solidFill>
                <a:latin typeface="+mn-lt"/>
                <a:ea typeface="+mn-ea"/>
                <a:cs typeface="Times New Roman" panose="02020603050405020304" pitchFamily="18" charset="0"/>
              </a:rPr>
            </a:br>
            <a:r>
              <a:rPr lang="en-US" sz="2000" cap="all" spc="200" dirty="0">
                <a:solidFill>
                  <a:srgbClr val="FFFFFF"/>
                </a:solidFill>
                <a:latin typeface="+mn-lt"/>
                <a:ea typeface="+mn-ea"/>
                <a:cs typeface="Times New Roman" panose="02020603050405020304" pitchFamily="18" charset="0"/>
              </a:rPr>
              <a:t>Lisa </a:t>
            </a:r>
            <a:r>
              <a:rPr lang="en-US" sz="2000" cap="all" spc="200" dirty="0" err="1">
                <a:solidFill>
                  <a:srgbClr val="FFFFFF"/>
                </a:solidFill>
                <a:latin typeface="+mn-lt"/>
                <a:ea typeface="+mn-ea"/>
                <a:cs typeface="Times New Roman" panose="02020603050405020304" pitchFamily="18" charset="0"/>
              </a:rPr>
              <a:t>Mikhalevsky</a:t>
            </a:r>
            <a:r>
              <a:rPr lang="en-US" sz="2000" cap="all" spc="200" dirty="0">
                <a:solidFill>
                  <a:srgbClr val="FFFFFF"/>
                </a:solidFill>
                <a:latin typeface="+mn-lt"/>
                <a:ea typeface="+mn-ea"/>
                <a:cs typeface="Times New Roman" panose="02020603050405020304" pitchFamily="18" charset="0"/>
              </a:rPr>
              <a:t>	Dn. Igor </a:t>
            </a:r>
            <a:r>
              <a:rPr lang="en-US" sz="2000" cap="all" spc="200" dirty="0" err="1">
                <a:solidFill>
                  <a:srgbClr val="FFFFFF"/>
                </a:solidFill>
                <a:latin typeface="+mn-lt"/>
                <a:ea typeface="+mn-ea"/>
                <a:cs typeface="Times New Roman" panose="02020603050405020304" pitchFamily="18" charset="0"/>
              </a:rPr>
              <a:t>panyutin</a:t>
            </a:r>
            <a:r>
              <a:rPr lang="en-US" sz="2000" cap="all" spc="200" dirty="0">
                <a:solidFill>
                  <a:srgbClr val="FFFFFF"/>
                </a:solidFill>
                <a:latin typeface="+mn-lt"/>
                <a:ea typeface="+mn-ea"/>
                <a:cs typeface="Times New Roman" panose="02020603050405020304" pitchFamily="18" charset="0"/>
              </a:rPr>
              <a:t> </a:t>
            </a:r>
            <a:br>
              <a:rPr lang="en-US" sz="2000" cap="all" spc="200" dirty="0">
                <a:solidFill>
                  <a:srgbClr val="FFFFFF"/>
                </a:solidFill>
                <a:latin typeface="+mn-lt"/>
                <a:ea typeface="+mn-ea"/>
                <a:cs typeface="Times New Roman" panose="02020603050405020304" pitchFamily="18" charset="0"/>
              </a:rPr>
            </a:br>
            <a:r>
              <a:rPr lang="en-US" sz="2000" cap="all" spc="200" dirty="0">
                <a:solidFill>
                  <a:srgbClr val="FFFFFF"/>
                </a:solidFill>
                <a:latin typeface="+mn-lt"/>
                <a:ea typeface="+mn-ea"/>
                <a:cs typeface="Times New Roman" panose="02020603050405020304" pitchFamily="18" charset="0"/>
              </a:rPr>
              <a:t>John </a:t>
            </a:r>
            <a:r>
              <a:rPr lang="en-US" sz="2000" cap="all" spc="200" dirty="0" err="1">
                <a:solidFill>
                  <a:srgbClr val="FFFFFF"/>
                </a:solidFill>
                <a:latin typeface="+mn-lt"/>
                <a:ea typeface="+mn-ea"/>
                <a:cs typeface="Times New Roman" panose="02020603050405020304" pitchFamily="18" charset="0"/>
              </a:rPr>
              <a:t>Minahan</a:t>
            </a:r>
            <a:r>
              <a:rPr lang="en-US" sz="2000" cap="all" spc="200" dirty="0">
                <a:solidFill>
                  <a:srgbClr val="FFFFFF"/>
                </a:solidFill>
                <a:latin typeface="+mn-lt"/>
                <a:ea typeface="+mn-ea"/>
                <a:cs typeface="Times New Roman" panose="02020603050405020304" pitchFamily="18" charset="0"/>
              </a:rPr>
              <a:t>	Dn. James Magruder	</a:t>
            </a:r>
            <a:br>
              <a:rPr lang="en-US" sz="2000" cap="all" spc="200" dirty="0">
                <a:solidFill>
                  <a:srgbClr val="FFFFFF"/>
                </a:solidFill>
                <a:latin typeface="+mn-lt"/>
                <a:ea typeface="+mn-ea"/>
                <a:cs typeface="Times New Roman" panose="02020603050405020304" pitchFamily="18" charset="0"/>
              </a:rPr>
            </a:br>
            <a:r>
              <a:rPr lang="en-US" sz="2000" cap="all" spc="200" dirty="0">
                <a:solidFill>
                  <a:srgbClr val="FFFFFF"/>
                </a:solidFill>
                <a:latin typeface="+mn-lt"/>
                <a:ea typeface="+mn-ea"/>
                <a:cs typeface="Times New Roman" panose="02020603050405020304" pitchFamily="18" charset="0"/>
              </a:rPr>
              <a:t>Gregory Honshul</a:t>
            </a:r>
            <a:r>
              <a:rPr lang="en-US" sz="2200" cap="all" spc="200" dirty="0">
                <a:solidFill>
                  <a:srgbClr val="FFFFFF"/>
                </a:solidFill>
                <a:latin typeface="+mn-lt"/>
                <a:ea typeface="+mn-ea"/>
                <a:cs typeface="Times New Roman" panose="02020603050405020304" pitchFamily="18" charset="0"/>
              </a:rPr>
              <a:t>, </a:t>
            </a:r>
            <a:r>
              <a:rPr lang="en-US" sz="1600" i="1" cap="all" spc="200" dirty="0">
                <a:solidFill>
                  <a:srgbClr val="FFFFFF"/>
                </a:solidFill>
                <a:latin typeface="+mn-lt"/>
                <a:ea typeface="+mn-ea"/>
                <a:cs typeface="Times New Roman" panose="02020603050405020304" pitchFamily="18" charset="0"/>
              </a:rPr>
              <a:t>chairman	</a:t>
            </a:r>
            <a:r>
              <a:rPr lang="en-US" sz="2000" cap="all" spc="200" dirty="0">
                <a:solidFill>
                  <a:srgbClr val="FFFFFF"/>
                </a:solidFill>
                <a:latin typeface="+mn-lt"/>
                <a:ea typeface="+mn-ea"/>
                <a:cs typeface="Times New Roman" panose="02020603050405020304" pitchFamily="18" charset="0"/>
              </a:rPr>
              <a:t>Dn.</a:t>
            </a:r>
            <a:r>
              <a:rPr lang="en-US" sz="2000" i="1" cap="all" spc="200" dirty="0">
                <a:solidFill>
                  <a:srgbClr val="FFFFFF"/>
                </a:solidFill>
                <a:latin typeface="+mn-lt"/>
                <a:ea typeface="+mn-ea"/>
                <a:cs typeface="Times New Roman" panose="02020603050405020304" pitchFamily="18" charset="0"/>
              </a:rPr>
              <a:t> </a:t>
            </a:r>
            <a:r>
              <a:rPr lang="en-US" sz="2000" cap="all" spc="200" dirty="0">
                <a:solidFill>
                  <a:srgbClr val="FFFFFF"/>
                </a:solidFill>
                <a:latin typeface="Calibri" panose="020F0502020204030204"/>
                <a:ea typeface="+mn-ea"/>
                <a:cs typeface="+mn-cs"/>
              </a:rPr>
              <a:t>Stefan </a:t>
            </a:r>
            <a:r>
              <a:rPr lang="en-US" sz="2000" cap="all" spc="200" dirty="0" err="1">
                <a:solidFill>
                  <a:srgbClr val="FFFFFF"/>
                </a:solidFill>
                <a:latin typeface="Calibri" panose="020F0502020204030204"/>
                <a:ea typeface="+mn-ea"/>
                <a:cs typeface="+mn-cs"/>
              </a:rPr>
              <a:t>Glomazic</a:t>
            </a:r>
            <a:br>
              <a:rPr lang="en-US" sz="2000" cap="all" spc="200" dirty="0">
                <a:solidFill>
                  <a:srgbClr val="FFFFFF"/>
                </a:solidFill>
                <a:latin typeface="Calibri" panose="020F0502020204030204"/>
                <a:ea typeface="+mn-ea"/>
                <a:cs typeface="+mn-cs"/>
              </a:rPr>
            </a:br>
            <a:r>
              <a:rPr lang="en-US" sz="2000" cap="all" spc="200" dirty="0">
                <a:solidFill>
                  <a:srgbClr val="FFFFFF"/>
                </a:solidFill>
                <a:latin typeface="Calibri" panose="020F0502020204030204"/>
                <a:ea typeface="+mn-ea"/>
                <a:cs typeface="+mn-cs"/>
              </a:rPr>
              <a:t>                                                                                </a:t>
            </a:r>
            <a:br>
              <a:rPr lang="en-US" sz="2400" cap="all" spc="200" dirty="0">
                <a:solidFill>
                  <a:srgbClr val="FFFFFF"/>
                </a:solidFill>
                <a:latin typeface="Calibri" panose="020F0502020204030204"/>
                <a:ea typeface="+mn-ea"/>
                <a:cs typeface="+mn-cs"/>
              </a:rPr>
            </a:br>
            <a:r>
              <a:rPr lang="en-US" sz="2200" cap="all" spc="200" dirty="0">
                <a:solidFill>
                  <a:srgbClr val="FFFFFF"/>
                </a:solidFill>
                <a:latin typeface="Calibri" panose="020F0502020204030204"/>
                <a:ea typeface="+mn-ea"/>
                <a:cs typeface="+mn-cs"/>
              </a:rPr>
              <a:t>	</a:t>
            </a:r>
            <a:br>
              <a:rPr lang="en-US" sz="2000" cap="all" spc="200" dirty="0">
                <a:solidFill>
                  <a:srgbClr val="FFFFFF"/>
                </a:solidFill>
                <a:latin typeface="Calibri" panose="020F0502020204030204"/>
                <a:ea typeface="+mn-ea"/>
                <a:cs typeface="+mn-cs"/>
              </a:rPr>
            </a:br>
            <a:br>
              <a:rPr lang="en-US" sz="2000" cap="all" spc="200" dirty="0">
                <a:solidFill>
                  <a:srgbClr val="FFFFFF"/>
                </a:solidFill>
                <a:latin typeface="Calibri" panose="020F0502020204030204"/>
                <a:ea typeface="+mn-ea"/>
                <a:cs typeface="+mn-cs"/>
              </a:rPr>
            </a:br>
            <a:br>
              <a:rPr lang="en-US" sz="2400" cap="all" spc="200" dirty="0">
                <a:solidFill>
                  <a:srgbClr val="FFFFFF"/>
                </a:solidFill>
                <a:latin typeface="Calibri" panose="020F0502020204030204"/>
                <a:ea typeface="+mn-ea"/>
                <a:cs typeface="+mn-cs"/>
              </a:rPr>
            </a:br>
            <a:r>
              <a:rPr lang="en-US" sz="2400" cap="all" spc="200" dirty="0">
                <a:solidFill>
                  <a:srgbClr val="FFFFFF"/>
                </a:solidFill>
                <a:latin typeface="Calibri" panose="020F0502020204030204"/>
                <a:ea typeface="+mn-ea"/>
                <a:cs typeface="+mn-cs"/>
              </a:rPr>
              <a:t>September 30, 2023</a:t>
            </a:r>
            <a:endParaRPr lang="en-US" sz="6600" b="1" i="1" dirty="0">
              <a:solidFill>
                <a:schemeClr val="tx1"/>
              </a:solidFill>
            </a:endParaRPr>
          </a:p>
        </p:txBody>
      </p:sp>
      <p:sp>
        <p:nvSpPr>
          <p:cNvPr id="4" name="Slide Number Placeholder 3">
            <a:extLst>
              <a:ext uri="{FF2B5EF4-FFF2-40B4-BE49-F238E27FC236}">
                <a16:creationId xmlns:a16="http://schemas.microsoft.com/office/drawing/2014/main" id="{81EAB9DC-FA74-4348-B2BF-3C2849DF348F}"/>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B7CE8FA-72F2-4D7A-AE62-9FBBB556B67C}" type="slidenum">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9</a:t>
            </a:fld>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20F7FDF-553C-40BF-BE78-886FFF4736DA}"/>
              </a:ext>
            </a:extLst>
          </p:cNvPr>
          <p:cNvSpPr txBox="1"/>
          <p:nvPr/>
        </p:nvSpPr>
        <p:spPr>
          <a:xfrm>
            <a:off x="1494263" y="6377354"/>
            <a:ext cx="899704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Thank You</a:t>
            </a:r>
            <a:endParaRPr kumimoji="0" lang="en-US" sz="1800" b="1" i="1" u="none" strike="noStrike" kern="1200" cap="none" spc="0" normalizeH="0" baseline="0" noProof="0" dirty="0">
              <a:ln>
                <a:noFill/>
              </a:ln>
              <a:solidFill>
                <a:prstClr val="white"/>
              </a:solidFill>
              <a:effectLst/>
              <a:uLnTx/>
              <a:uFillTx/>
              <a:latin typeface="Script MT Bold" panose="03040602040607080904" pitchFamily="66" charset="0"/>
              <a:ea typeface="+mn-ea"/>
              <a:cs typeface="+mn-cs"/>
            </a:endParaRPr>
          </a:p>
        </p:txBody>
      </p:sp>
      <p:pic>
        <p:nvPicPr>
          <p:cNvPr id="6" name="Picture 5" descr="A picture containing text&#10;&#10;Description automatically generated">
            <a:extLst>
              <a:ext uri="{FF2B5EF4-FFF2-40B4-BE49-F238E27FC236}">
                <a16:creationId xmlns:a16="http://schemas.microsoft.com/office/drawing/2014/main" id="{245F038C-8234-CC4F-66DC-AA8C2281C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1334" y="103892"/>
            <a:ext cx="1707108" cy="1461394"/>
          </a:xfrm>
          <a:prstGeom prst="rect">
            <a:avLst/>
          </a:prstGeom>
        </p:spPr>
      </p:pic>
    </p:spTree>
    <p:extLst>
      <p:ext uri="{BB962C8B-B14F-4D97-AF65-F5344CB8AC3E}">
        <p14:creationId xmlns:p14="http://schemas.microsoft.com/office/powerpoint/2010/main" val="6943095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9493</TotalTime>
  <Words>693</Words>
  <Application>Microsoft Macintosh PowerPoint</Application>
  <PresentationFormat>Widescreen</PresentationFormat>
  <Paragraphs>105</Paragraphs>
  <Slides>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Arial Rounded MT Bold</vt:lpstr>
      <vt:lpstr>Calibri</vt:lpstr>
      <vt:lpstr>Calibri Light</vt:lpstr>
      <vt:lpstr>Georgia</vt:lpstr>
      <vt:lpstr>Lucida Calligraphy</vt:lpstr>
      <vt:lpstr>Script MT Bold</vt:lpstr>
      <vt:lpstr>Times New Roman</vt:lpstr>
      <vt:lpstr>Retrospect</vt:lpstr>
      <vt:lpstr>Archdiocese of Washington   Distinguished Diocesan Benefactors  Thank You!  We Rejoice in your Generosity!  As benefactors, we identify, bring awareness to and support – spiritually, physically and financially- those activities, projects and ministries requiring substantial and significant need within our Archdiocese</vt:lpstr>
      <vt:lpstr> Distinguished Diocesan  Benefactor  Fund    </vt:lpstr>
      <vt:lpstr> Distinguished Diocesan  Benefactor  Fund    </vt:lpstr>
      <vt:lpstr> Distinguished Diocesan  Benefactor  Fund    </vt:lpstr>
      <vt:lpstr> Distinguished Diocesan  Benefactor  Fund    </vt:lpstr>
      <vt:lpstr> Distinguished Diocesan  Benefactor  Fund    </vt:lpstr>
      <vt:lpstr> Distinguished Diocesan  Benefactor  Fund    </vt:lpstr>
      <vt:lpstr> Distinguished Diocesan  Benefactor  Fund    </vt:lpstr>
      <vt:lpstr>QUESTIONS?  DDB Committee                                          Ambassadors  HIS Beatitude, Metropolitan Tikhon                    Michael Mihailov Very Reverend John Vitko Andrew Podolak Popadija Kitty Vitko                                              Thomas Jenkins Deacon Matthew Prentice Subdn. Alexander woodill Matthew Matyuf, Treasurer Subdn. Conor Tweedell Lisa Mikhalevsky Dn. Igor panyutin  John Minahan Dn. James Magruder  Gregory Honshul, chairman Dn. Stefan Glomazic                                                                                      September 30,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CKPAPPAS</dc:creator>
  <cp:lastModifiedBy>Microsoft Office User</cp:lastModifiedBy>
  <cp:revision>354</cp:revision>
  <cp:lastPrinted>2023-09-25T15:33:51Z</cp:lastPrinted>
  <dcterms:created xsi:type="dcterms:W3CDTF">2020-08-11T05:00:50Z</dcterms:created>
  <dcterms:modified xsi:type="dcterms:W3CDTF">2023-09-27T18:55:02Z</dcterms:modified>
</cp:coreProperties>
</file>