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Lst>
  <p:notesMasterIdLst>
    <p:notesMasterId r:id="rId28"/>
  </p:notesMasterIdLst>
  <p:sldIdLst>
    <p:sldId id="323" r:id="rId2"/>
    <p:sldId id="392" r:id="rId3"/>
    <p:sldId id="393" r:id="rId4"/>
    <p:sldId id="268" r:id="rId5"/>
    <p:sldId id="402" r:id="rId6"/>
    <p:sldId id="358" r:id="rId7"/>
    <p:sldId id="357" r:id="rId8"/>
    <p:sldId id="399" r:id="rId9"/>
    <p:sldId id="405" r:id="rId10"/>
    <p:sldId id="408" r:id="rId11"/>
    <p:sldId id="409" r:id="rId12"/>
    <p:sldId id="410" r:id="rId13"/>
    <p:sldId id="403" r:id="rId14"/>
    <p:sldId id="381" r:id="rId15"/>
    <p:sldId id="382" r:id="rId16"/>
    <p:sldId id="380" r:id="rId17"/>
    <p:sldId id="386" r:id="rId18"/>
    <p:sldId id="401" r:id="rId19"/>
    <p:sldId id="390" r:id="rId20"/>
    <p:sldId id="391" r:id="rId21"/>
    <p:sldId id="313" r:id="rId22"/>
    <p:sldId id="374" r:id="rId23"/>
    <p:sldId id="395" r:id="rId24"/>
    <p:sldId id="396" r:id="rId25"/>
    <p:sldId id="397" r:id="rId26"/>
    <p:sldId id="398" r:id="rId2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E53BA4-209A-4EB2-AA10-E26168AB2501}">
          <p14:sldIdLst>
            <p14:sldId id="323"/>
            <p14:sldId id="392"/>
            <p14:sldId id="393"/>
            <p14:sldId id="268"/>
            <p14:sldId id="402"/>
            <p14:sldId id="358"/>
            <p14:sldId id="357"/>
            <p14:sldId id="399"/>
            <p14:sldId id="405"/>
            <p14:sldId id="408"/>
            <p14:sldId id="409"/>
            <p14:sldId id="410"/>
            <p14:sldId id="403"/>
            <p14:sldId id="381"/>
            <p14:sldId id="382"/>
            <p14:sldId id="380"/>
            <p14:sldId id="386"/>
            <p14:sldId id="401"/>
            <p14:sldId id="390"/>
            <p14:sldId id="391"/>
            <p14:sldId id="313"/>
            <p14:sldId id="374"/>
            <p14:sldId id="395"/>
            <p14:sldId id="396"/>
            <p14:sldId id="397"/>
            <p14:sldId id="3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KPAPPAS" initials="C" lastIdx="3" clrIdx="0">
    <p:extLst>
      <p:ext uri="{19B8F6BF-5375-455C-9EA6-DF929625EA0E}">
        <p15:presenceInfo xmlns:p15="http://schemas.microsoft.com/office/powerpoint/2012/main" userId="CKPAPP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2F8B1-4D7D-4722-96B5-88995B9BB85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A727101-BA7C-4237-BFB6-89A5C9DFB219}">
      <dgm:prSet custT="1"/>
      <dgm:spPr/>
      <dgm:t>
        <a:bodyPr/>
        <a:lstStyle/>
        <a:p>
          <a:r>
            <a:rPr lang="en-US" sz="2400" dirty="0"/>
            <a:t>Thank You …  </a:t>
          </a:r>
        </a:p>
      </dgm:t>
    </dgm:pt>
    <dgm:pt modelId="{30678415-6639-4DD2-9FCB-776FFBCCC98D}" type="parTrans" cxnId="{4E97BE97-45AA-4268-AFF3-1483F66009B3}">
      <dgm:prSet/>
      <dgm:spPr/>
      <dgm:t>
        <a:bodyPr/>
        <a:lstStyle/>
        <a:p>
          <a:endParaRPr lang="en-US"/>
        </a:p>
      </dgm:t>
    </dgm:pt>
    <dgm:pt modelId="{B62C014D-E1B5-4208-8FC6-363DC0176C9E}" type="sibTrans" cxnId="{4E97BE97-45AA-4268-AFF3-1483F66009B3}">
      <dgm:prSet/>
      <dgm:spPr/>
      <dgm:t>
        <a:bodyPr/>
        <a:lstStyle/>
        <a:p>
          <a:endParaRPr lang="en-US"/>
        </a:p>
      </dgm:t>
    </dgm:pt>
    <dgm:pt modelId="{E8C715A5-12B3-49F9-9842-E05E9F2D2C17}">
      <dgm:prSet custT="1"/>
      <dgm:spPr/>
      <dgm:t>
        <a:bodyPr/>
        <a:lstStyle/>
        <a:p>
          <a:pPr>
            <a:buFont typeface="Wingdings" panose="05000000000000000000" pitchFamily="2" charset="2"/>
            <a:buChar char="ü"/>
          </a:pPr>
          <a:r>
            <a:rPr lang="en-US" sz="2000" dirty="0"/>
            <a:t>Donations totaling </a:t>
          </a:r>
          <a:r>
            <a:rPr lang="en-US" sz="2000" b="1" i="1" dirty="0">
              <a:solidFill>
                <a:srgbClr val="0070C0"/>
              </a:solidFill>
            </a:rPr>
            <a:t>$39,138</a:t>
          </a:r>
          <a:r>
            <a:rPr lang="en-US" sz="2000" dirty="0"/>
            <a:t>, more than any previous year </a:t>
          </a:r>
        </a:p>
      </dgm:t>
    </dgm:pt>
    <dgm:pt modelId="{86D9C7E8-6AB3-4572-B30C-046DEDCAEDBD}" type="parTrans" cxnId="{71A78C69-AAF3-4232-9A13-67D71064F53B}">
      <dgm:prSet/>
      <dgm:spPr/>
      <dgm:t>
        <a:bodyPr/>
        <a:lstStyle/>
        <a:p>
          <a:endParaRPr lang="en-US"/>
        </a:p>
      </dgm:t>
    </dgm:pt>
    <dgm:pt modelId="{D44164EF-972E-4AF7-9638-2764A6F80BF6}" type="sibTrans" cxnId="{71A78C69-AAF3-4232-9A13-67D71064F53B}">
      <dgm:prSet/>
      <dgm:spPr/>
      <dgm:t>
        <a:bodyPr/>
        <a:lstStyle/>
        <a:p>
          <a:endParaRPr lang="en-US"/>
        </a:p>
      </dgm:t>
    </dgm:pt>
    <dgm:pt modelId="{E477289C-8C07-4D03-8DE6-2D19BBEE5EAF}">
      <dgm:prSet custT="1"/>
      <dgm:spPr/>
      <dgm:t>
        <a:bodyPr/>
        <a:lstStyle/>
        <a:p>
          <a:r>
            <a:rPr lang="en-US" sz="2400" dirty="0"/>
            <a:t>Funding Several Important Causes …</a:t>
          </a:r>
        </a:p>
      </dgm:t>
    </dgm:pt>
    <dgm:pt modelId="{FC04A1DD-3971-4396-BD02-51E23F8D4CFE}" type="parTrans" cxnId="{0EADDEBA-607B-40D4-9F9F-2335BC7E3AEB}">
      <dgm:prSet/>
      <dgm:spPr/>
      <dgm:t>
        <a:bodyPr/>
        <a:lstStyle/>
        <a:p>
          <a:endParaRPr lang="en-US"/>
        </a:p>
      </dgm:t>
    </dgm:pt>
    <dgm:pt modelId="{5E1D03F4-6DF6-4547-A43A-B5F5678E10F8}" type="sibTrans" cxnId="{0EADDEBA-607B-40D4-9F9F-2335BC7E3AEB}">
      <dgm:prSet/>
      <dgm:spPr/>
      <dgm:t>
        <a:bodyPr/>
        <a:lstStyle/>
        <a:p>
          <a:endParaRPr lang="en-US"/>
        </a:p>
      </dgm:t>
    </dgm:pt>
    <dgm:pt modelId="{0637F12F-C997-42B9-825D-16F27D322EB2}">
      <dgm:prSet/>
      <dgm:spPr/>
      <dgm:t>
        <a:bodyPr/>
        <a:lstStyle/>
        <a:p>
          <a:pPr>
            <a:buFont typeface="Wingdings" panose="05000000000000000000" pitchFamily="2" charset="2"/>
            <a:buChar char="ü"/>
          </a:pPr>
          <a:r>
            <a:rPr lang="en-US" sz="2000" dirty="0"/>
            <a:t>Transportation support for Alaskan delegates to the 20</a:t>
          </a:r>
          <a:r>
            <a:rPr lang="en-US" sz="2000" baseline="30000" dirty="0"/>
            <a:t>th</a:t>
          </a:r>
          <a:r>
            <a:rPr lang="en-US" sz="2000" dirty="0"/>
            <a:t> AAC in Baltimore</a:t>
          </a:r>
        </a:p>
      </dgm:t>
    </dgm:pt>
    <dgm:pt modelId="{1755378F-1804-4914-9CC7-B3548595C297}" type="parTrans" cxnId="{47BCF6BD-6F7E-40B9-8DBD-802AF365CF91}">
      <dgm:prSet/>
      <dgm:spPr/>
      <dgm:t>
        <a:bodyPr/>
        <a:lstStyle/>
        <a:p>
          <a:endParaRPr lang="en-US"/>
        </a:p>
      </dgm:t>
    </dgm:pt>
    <dgm:pt modelId="{9BBB7F63-E9EC-46FD-AE83-612255332D0B}" type="sibTrans" cxnId="{47BCF6BD-6F7E-40B9-8DBD-802AF365CF91}">
      <dgm:prSet/>
      <dgm:spPr/>
      <dgm:t>
        <a:bodyPr/>
        <a:lstStyle/>
        <a:p>
          <a:endParaRPr lang="en-US"/>
        </a:p>
      </dgm:t>
    </dgm:pt>
    <dgm:pt modelId="{FCA0000C-69B5-4FE4-96E8-F6A34F0FB37E}">
      <dgm:prSet custT="1"/>
      <dgm:spPr/>
      <dgm:t>
        <a:bodyPr/>
        <a:lstStyle/>
        <a:p>
          <a:r>
            <a:rPr lang="en-US" sz="2400" b="0" u="none" dirty="0"/>
            <a:t>Exciting 2023 Program Additions</a:t>
          </a:r>
        </a:p>
      </dgm:t>
    </dgm:pt>
    <dgm:pt modelId="{9B4BB486-67BE-42DC-8E6D-95DFD8E4BBBF}" type="parTrans" cxnId="{3C198D66-EF36-47E9-BCE5-05C4B1A5D9A8}">
      <dgm:prSet/>
      <dgm:spPr/>
      <dgm:t>
        <a:bodyPr/>
        <a:lstStyle/>
        <a:p>
          <a:endParaRPr lang="en-US"/>
        </a:p>
      </dgm:t>
    </dgm:pt>
    <dgm:pt modelId="{76AFF88C-2E75-46F8-A1D9-A247AC00206C}" type="sibTrans" cxnId="{3C198D66-EF36-47E9-BCE5-05C4B1A5D9A8}">
      <dgm:prSet/>
      <dgm:spPr/>
      <dgm:t>
        <a:bodyPr/>
        <a:lstStyle/>
        <a:p>
          <a:endParaRPr lang="en-US"/>
        </a:p>
      </dgm:t>
    </dgm:pt>
    <dgm:pt modelId="{FA9C3F58-EE35-4AA9-B533-91BA6166BBF6}">
      <dgm:prSet custT="1"/>
      <dgm:spPr/>
      <dgm:t>
        <a:bodyPr/>
        <a:lstStyle/>
        <a:p>
          <a:pPr>
            <a:buFont typeface="Wingdings" panose="05000000000000000000" pitchFamily="2" charset="2"/>
            <a:buChar char="ü"/>
          </a:pPr>
          <a:r>
            <a:rPr lang="en-US" sz="2000" b="0" i="1" dirty="0">
              <a:latin typeface="Times New Roman" panose="02020603050405020304" pitchFamily="18" charset="0"/>
              <a:cs typeface="Times New Roman" panose="02020603050405020304" pitchFamily="18" charset="0"/>
            </a:rPr>
            <a:t>Return</a:t>
          </a:r>
          <a:r>
            <a:rPr lang="en-US" sz="2000" b="0" i="0" dirty="0"/>
            <a:t>  of our annual </a:t>
          </a:r>
          <a:r>
            <a:rPr lang="en-US" sz="2000" b="0" i="1" dirty="0">
              <a:solidFill>
                <a:srgbClr val="0070C0"/>
              </a:solidFill>
              <a:latin typeface="Times New Roman" panose="02020603050405020304" pitchFamily="18" charset="0"/>
              <a:cs typeface="Times New Roman" panose="02020603050405020304" pitchFamily="18" charset="0"/>
            </a:rPr>
            <a:t>Archdiocesan Day</a:t>
          </a:r>
          <a:r>
            <a:rPr lang="en-US" sz="2000" b="0" i="0" dirty="0"/>
            <a:t> Celebration, </a:t>
          </a:r>
          <a:r>
            <a:rPr lang="en-US" sz="2000" b="0" i="1" dirty="0">
              <a:solidFill>
                <a:srgbClr val="0070C0"/>
              </a:solidFill>
              <a:latin typeface="Times New Roman" panose="02020603050405020304" pitchFamily="18" charset="0"/>
              <a:cs typeface="Times New Roman" panose="02020603050405020304" pitchFamily="18" charset="0"/>
            </a:rPr>
            <a:t>Choir &amp; Fellowship</a:t>
          </a:r>
          <a:r>
            <a:rPr lang="en-US" sz="2000" b="0" i="0" dirty="0"/>
            <a:t> Events</a:t>
          </a:r>
        </a:p>
      </dgm:t>
    </dgm:pt>
    <dgm:pt modelId="{E950DCB7-E484-42E9-936D-EC42DED4EE28}" type="parTrans" cxnId="{140D72B5-F46F-4FEE-A2D0-1C39BFB7EC0E}">
      <dgm:prSet/>
      <dgm:spPr/>
      <dgm:t>
        <a:bodyPr/>
        <a:lstStyle/>
        <a:p>
          <a:endParaRPr lang="en-US"/>
        </a:p>
      </dgm:t>
    </dgm:pt>
    <dgm:pt modelId="{7B04EEDC-5274-43CC-B419-C0C7E3D10448}" type="sibTrans" cxnId="{140D72B5-F46F-4FEE-A2D0-1C39BFB7EC0E}">
      <dgm:prSet/>
      <dgm:spPr/>
      <dgm:t>
        <a:bodyPr/>
        <a:lstStyle/>
        <a:p>
          <a:endParaRPr lang="en-US"/>
        </a:p>
      </dgm:t>
    </dgm:pt>
    <dgm:pt modelId="{695BD6DB-7A50-48CE-A49E-FE54A06ECB0B}">
      <dgm:prSet custT="1"/>
      <dgm:spPr/>
      <dgm:t>
        <a:bodyPr/>
        <a:lstStyle/>
        <a:p>
          <a:pPr>
            <a:buFont typeface="Wingdings" panose="05000000000000000000" pitchFamily="2" charset="2"/>
            <a:buChar char="ü"/>
          </a:pPr>
          <a:r>
            <a:rPr lang="en-US" sz="2000" i="1" dirty="0"/>
            <a:t> Creation of </a:t>
          </a:r>
          <a:r>
            <a:rPr lang="en-US" sz="2000" i="0" dirty="0"/>
            <a:t>Our new Archdiocesan Choir</a:t>
          </a:r>
        </a:p>
      </dgm:t>
    </dgm:pt>
    <dgm:pt modelId="{5074CD6F-B063-4B9B-8793-AADA8D6EBEDB}" type="parTrans" cxnId="{822CD7D1-DFE7-4DB8-B099-1DB200C29709}">
      <dgm:prSet/>
      <dgm:spPr/>
      <dgm:t>
        <a:bodyPr/>
        <a:lstStyle/>
        <a:p>
          <a:endParaRPr lang="en-US"/>
        </a:p>
      </dgm:t>
    </dgm:pt>
    <dgm:pt modelId="{867253D9-2EEB-4640-9614-B84B6ACED638}" type="sibTrans" cxnId="{822CD7D1-DFE7-4DB8-B099-1DB200C29709}">
      <dgm:prSet/>
      <dgm:spPr/>
      <dgm:t>
        <a:bodyPr/>
        <a:lstStyle/>
        <a:p>
          <a:endParaRPr lang="en-US"/>
        </a:p>
      </dgm:t>
    </dgm:pt>
    <dgm:pt modelId="{9D59B783-5395-4F36-9C75-2ED4FE85EA15}">
      <dgm:prSet custT="1"/>
      <dgm:spPr/>
      <dgm:t>
        <a:bodyPr/>
        <a:lstStyle/>
        <a:p>
          <a:pPr>
            <a:buFont typeface="Wingdings" panose="05000000000000000000" pitchFamily="2" charset="2"/>
            <a:buChar char="ü"/>
          </a:pPr>
          <a:r>
            <a:rPr lang="en-US" sz="2000" dirty="0"/>
            <a:t>DVP students, serving as DDB Ambassadors to each of our parish and missions</a:t>
          </a:r>
        </a:p>
      </dgm:t>
    </dgm:pt>
    <dgm:pt modelId="{8F80E6C6-6024-43AD-B799-01C1DA8682EE}" type="parTrans" cxnId="{4C0FDE89-EBD7-433F-8631-662B79220E9E}">
      <dgm:prSet/>
      <dgm:spPr/>
      <dgm:t>
        <a:bodyPr/>
        <a:lstStyle/>
        <a:p>
          <a:endParaRPr lang="en-US"/>
        </a:p>
      </dgm:t>
    </dgm:pt>
    <dgm:pt modelId="{A1A3B906-B597-4520-B47A-B08A94D916DE}" type="sibTrans" cxnId="{4C0FDE89-EBD7-433F-8631-662B79220E9E}">
      <dgm:prSet/>
      <dgm:spPr/>
      <dgm:t>
        <a:bodyPr/>
        <a:lstStyle/>
        <a:p>
          <a:endParaRPr lang="en-US"/>
        </a:p>
      </dgm:t>
    </dgm:pt>
    <dgm:pt modelId="{7070DEC2-D2F8-42AE-8DCF-4DD302539AFC}">
      <dgm:prSet custT="1"/>
      <dgm:spPr/>
      <dgm:t>
        <a:bodyPr/>
        <a:lstStyle/>
        <a:p>
          <a:pPr>
            <a:buFont typeface="Wingdings" panose="05000000000000000000" pitchFamily="2" charset="2"/>
            <a:buChar char="ü"/>
          </a:pPr>
          <a:r>
            <a:rPr lang="en-US" sz="2000" dirty="0"/>
            <a:t>Leaders: Juliana &amp; Alex </a:t>
          </a:r>
          <a:r>
            <a:rPr lang="en-US" sz="2000" dirty="0" err="1"/>
            <a:t>Woodill</a:t>
          </a:r>
          <a:r>
            <a:rPr lang="en-US" sz="2000" dirty="0"/>
            <a:t>, </a:t>
          </a:r>
          <a:r>
            <a:rPr lang="en-US" sz="2000" dirty="0" err="1"/>
            <a:t>Popadija</a:t>
          </a:r>
          <a:r>
            <a:rPr lang="en-US" sz="2000" dirty="0"/>
            <a:t> Kitty &amp; Fr John </a:t>
          </a:r>
          <a:r>
            <a:rPr lang="en-US" sz="2000" dirty="0" err="1"/>
            <a:t>Vitko</a:t>
          </a:r>
          <a:r>
            <a:rPr lang="en-US" sz="2000" dirty="0"/>
            <a:t>, </a:t>
          </a:r>
          <a:r>
            <a:rPr lang="en-US" sz="2000" dirty="0" err="1"/>
            <a:t>Dn</a:t>
          </a:r>
          <a:r>
            <a:rPr lang="en-US" sz="2000" dirty="0"/>
            <a:t> John </a:t>
          </a:r>
          <a:r>
            <a:rPr lang="en-US" sz="2000" dirty="0" err="1"/>
            <a:t>Jubinski</a:t>
          </a:r>
          <a:endParaRPr lang="en-US" sz="2000" dirty="0"/>
        </a:p>
      </dgm:t>
    </dgm:pt>
    <dgm:pt modelId="{111BB64A-168F-43AA-993B-93944519FEEA}" type="parTrans" cxnId="{99F181ED-7DB7-435E-A55A-FE3CB10259D3}">
      <dgm:prSet/>
      <dgm:spPr/>
      <dgm:t>
        <a:bodyPr/>
        <a:lstStyle/>
        <a:p>
          <a:endParaRPr lang="en-US"/>
        </a:p>
      </dgm:t>
    </dgm:pt>
    <dgm:pt modelId="{619A22B7-48B4-4FA3-8358-11ADAA725588}" type="sibTrans" cxnId="{99F181ED-7DB7-435E-A55A-FE3CB10259D3}">
      <dgm:prSet/>
      <dgm:spPr/>
      <dgm:t>
        <a:bodyPr/>
        <a:lstStyle/>
        <a:p>
          <a:endParaRPr lang="en-US"/>
        </a:p>
      </dgm:t>
    </dgm:pt>
    <dgm:pt modelId="{D614221A-4D4D-4BF3-B6DA-0693E5E53A3F}">
      <dgm:prSet custT="1"/>
      <dgm:spPr/>
      <dgm:t>
        <a:bodyPr/>
        <a:lstStyle/>
        <a:p>
          <a:pPr>
            <a:buFont typeface="Wingdings" panose="05000000000000000000" pitchFamily="2" charset="2"/>
            <a:buChar char="ü"/>
          </a:pPr>
          <a:r>
            <a:rPr lang="en-US" sz="2000" i="0" dirty="0"/>
            <a:t>Psychological evaluations for our diaconal candidates</a:t>
          </a:r>
        </a:p>
      </dgm:t>
    </dgm:pt>
    <dgm:pt modelId="{CFEAC80E-2FFB-4DA9-B4F1-6525AE0A2290}" type="parTrans" cxnId="{8DFABB5B-2C00-4802-8777-FE911870625C}">
      <dgm:prSet/>
      <dgm:spPr/>
      <dgm:t>
        <a:bodyPr/>
        <a:lstStyle/>
        <a:p>
          <a:endParaRPr lang="en-US"/>
        </a:p>
      </dgm:t>
    </dgm:pt>
    <dgm:pt modelId="{2889A22D-2997-4E39-B0C8-9DB17EBA2A11}" type="sibTrans" cxnId="{8DFABB5B-2C00-4802-8777-FE911870625C}">
      <dgm:prSet/>
      <dgm:spPr/>
      <dgm:t>
        <a:bodyPr/>
        <a:lstStyle/>
        <a:p>
          <a:endParaRPr lang="en-US"/>
        </a:p>
      </dgm:t>
    </dgm:pt>
    <dgm:pt modelId="{3C52DD11-EEC6-45FA-B80C-FF168BAECC3D}">
      <dgm:prSet custT="1"/>
      <dgm:spPr/>
      <dgm:t>
        <a:bodyPr/>
        <a:lstStyle/>
        <a:p>
          <a:pPr>
            <a:buFont typeface="Wingdings" panose="05000000000000000000" pitchFamily="2" charset="2"/>
            <a:buChar char="ü"/>
          </a:pPr>
          <a:endParaRPr lang="en-US" sz="2000" i="0" dirty="0"/>
        </a:p>
      </dgm:t>
    </dgm:pt>
    <dgm:pt modelId="{73E24515-C9EC-4D8A-8552-03C956EED5B7}" type="parTrans" cxnId="{83679D96-605B-4C5A-BF7E-FC90FC0DD289}">
      <dgm:prSet/>
      <dgm:spPr/>
      <dgm:t>
        <a:bodyPr/>
        <a:lstStyle/>
        <a:p>
          <a:endParaRPr lang="en-US"/>
        </a:p>
      </dgm:t>
    </dgm:pt>
    <dgm:pt modelId="{9D42C526-C75C-48BD-8909-9C05C825A617}" type="sibTrans" cxnId="{83679D96-605B-4C5A-BF7E-FC90FC0DD289}">
      <dgm:prSet/>
      <dgm:spPr/>
      <dgm:t>
        <a:bodyPr/>
        <a:lstStyle/>
        <a:p>
          <a:endParaRPr lang="en-US"/>
        </a:p>
      </dgm:t>
    </dgm:pt>
    <dgm:pt modelId="{9A9BADA9-B002-458B-A093-1CFB104FC890}">
      <dgm:prSet custT="1"/>
      <dgm:spPr/>
      <dgm:t>
        <a:bodyPr/>
        <a:lstStyle/>
        <a:p>
          <a:pPr>
            <a:buFont typeface="Wingdings" panose="05000000000000000000" pitchFamily="2" charset="2"/>
            <a:buChar char="ü"/>
          </a:pPr>
          <a:r>
            <a:rPr lang="en-US" sz="2000" i="0" dirty="0"/>
            <a:t>Support of youth programs at the 20</a:t>
          </a:r>
          <a:r>
            <a:rPr lang="en-US" sz="2000" i="0" baseline="30000" dirty="0"/>
            <a:t>th</a:t>
          </a:r>
          <a:r>
            <a:rPr lang="en-US" sz="2000" i="0" dirty="0"/>
            <a:t> AAC, plus Alaskan Fellowship breakfast</a:t>
          </a:r>
        </a:p>
      </dgm:t>
    </dgm:pt>
    <dgm:pt modelId="{33BDD56B-85B8-4207-9B84-EF1BFD589AAA}" type="parTrans" cxnId="{670E9A9A-CA67-4A7E-A74E-6C8175457C85}">
      <dgm:prSet/>
      <dgm:spPr/>
      <dgm:t>
        <a:bodyPr/>
        <a:lstStyle/>
        <a:p>
          <a:endParaRPr lang="en-US"/>
        </a:p>
      </dgm:t>
    </dgm:pt>
    <dgm:pt modelId="{9433C9C7-51E2-40B6-A1E5-9C39E73632FA}" type="sibTrans" cxnId="{670E9A9A-CA67-4A7E-A74E-6C8175457C85}">
      <dgm:prSet/>
      <dgm:spPr/>
      <dgm:t>
        <a:bodyPr/>
        <a:lstStyle/>
        <a:p>
          <a:endParaRPr lang="en-US"/>
        </a:p>
      </dgm:t>
    </dgm:pt>
    <dgm:pt modelId="{077F2096-199C-4E4A-9AC1-655E8C97B1F1}">
      <dgm:prSet custT="1"/>
      <dgm:spPr/>
      <dgm:t>
        <a:bodyPr/>
        <a:lstStyle/>
        <a:p>
          <a:pPr>
            <a:buFont typeface="Wingdings" panose="05000000000000000000" pitchFamily="2" charset="2"/>
            <a:buChar char="ü"/>
          </a:pPr>
          <a:r>
            <a:rPr lang="en-US" sz="2000" b="0" i="0" dirty="0">
              <a:solidFill>
                <a:schemeClr val="tx1"/>
              </a:solidFill>
              <a:latin typeface="+mn-lt"/>
              <a:cs typeface="Times New Roman" panose="02020603050405020304" pitchFamily="18" charset="0"/>
            </a:rPr>
            <a:t>Vocations, </a:t>
          </a:r>
          <a:r>
            <a:rPr lang="en-US" sz="2000" b="0" i="1" dirty="0">
              <a:solidFill>
                <a:srgbClr val="0070C0"/>
              </a:solidFill>
              <a:latin typeface="Times New Roman" panose="02020603050405020304" pitchFamily="18" charset="0"/>
              <a:cs typeface="Times New Roman" panose="02020603050405020304" pitchFamily="18" charset="0"/>
            </a:rPr>
            <a:t>Preparing Others, … </a:t>
          </a:r>
          <a:r>
            <a:rPr lang="en-US" sz="1600" b="0" i="1" dirty="0">
              <a:solidFill>
                <a:srgbClr val="0070C0"/>
              </a:solidFill>
              <a:latin typeface="Times New Roman" panose="02020603050405020304" pitchFamily="18" charset="0"/>
              <a:cs typeface="Times New Roman" panose="02020603050405020304" pitchFamily="18" charset="0"/>
            </a:rPr>
            <a:t>Sub-Deacons, Altar Servers, Readers, Finance, Music</a:t>
          </a:r>
          <a:r>
            <a:rPr lang="en-US" sz="1400" b="0" i="1" dirty="0">
              <a:solidFill>
                <a:srgbClr val="0070C0"/>
              </a:solidFill>
              <a:latin typeface="Times New Roman" panose="02020603050405020304" pitchFamily="18" charset="0"/>
              <a:cs typeface="Times New Roman" panose="02020603050405020304" pitchFamily="18" charset="0"/>
            </a:rPr>
            <a:t> </a:t>
          </a:r>
          <a:r>
            <a:rPr lang="en-US" sz="1600" b="0" i="1" dirty="0">
              <a:solidFill>
                <a:srgbClr val="0070C0"/>
              </a:solidFill>
              <a:latin typeface="Times New Roman" panose="02020603050405020304" pitchFamily="18" charset="0"/>
              <a:cs typeface="Times New Roman" panose="02020603050405020304" pitchFamily="18" charset="0"/>
            </a:rPr>
            <a:t>… </a:t>
          </a:r>
          <a:endParaRPr lang="en-US" sz="2000" b="0" i="1" dirty="0">
            <a:solidFill>
              <a:srgbClr val="0070C0"/>
            </a:solidFill>
            <a:latin typeface="Times New Roman" panose="02020603050405020304" pitchFamily="18" charset="0"/>
            <a:cs typeface="Times New Roman" panose="02020603050405020304" pitchFamily="18" charset="0"/>
          </a:endParaRPr>
        </a:p>
      </dgm:t>
    </dgm:pt>
    <dgm:pt modelId="{8BA12171-12D4-4DB6-B75A-FAEAFA866909}" type="parTrans" cxnId="{CA5EFFE9-7677-4B33-AF2F-A7944575D85A}">
      <dgm:prSet/>
      <dgm:spPr/>
      <dgm:t>
        <a:bodyPr/>
        <a:lstStyle/>
        <a:p>
          <a:endParaRPr lang="en-US"/>
        </a:p>
      </dgm:t>
    </dgm:pt>
    <dgm:pt modelId="{0A3DBEFA-3DFE-45EE-8C52-AA5F44ABE2AD}" type="sibTrans" cxnId="{CA5EFFE9-7677-4B33-AF2F-A7944575D85A}">
      <dgm:prSet/>
      <dgm:spPr/>
      <dgm:t>
        <a:bodyPr/>
        <a:lstStyle/>
        <a:p>
          <a:endParaRPr lang="en-US"/>
        </a:p>
      </dgm:t>
    </dgm:pt>
    <dgm:pt modelId="{77B55E20-8429-495A-82C0-C58AA5DBB5EA}">
      <dgm:prSet custT="1"/>
      <dgm:spPr/>
      <dgm:t>
        <a:bodyPr/>
        <a:lstStyle/>
        <a:p>
          <a:pPr>
            <a:buFont typeface="Wingdings" panose="05000000000000000000" pitchFamily="2" charset="2"/>
            <a:buChar char="ü"/>
          </a:pPr>
          <a:r>
            <a:rPr lang="en-US" sz="2000" b="0" i="0" dirty="0">
              <a:solidFill>
                <a:schemeClr val="tx1"/>
              </a:solidFill>
              <a:latin typeface="+mn-lt"/>
              <a:cs typeface="Times New Roman" panose="02020603050405020304" pitchFamily="18" charset="0"/>
            </a:rPr>
            <a:t>Alaskan Outreach Initiative</a:t>
          </a:r>
          <a:r>
            <a:rPr lang="en-US" sz="2000" b="0" i="1" dirty="0">
              <a:solidFill>
                <a:srgbClr val="0070C0"/>
              </a:solidFill>
              <a:latin typeface="Times New Roman" panose="02020603050405020304" pitchFamily="18" charset="0"/>
              <a:cs typeface="Times New Roman" panose="02020603050405020304" pitchFamily="18" charset="0"/>
            </a:rPr>
            <a:t>, focus on Clergy Endowment Fund</a:t>
          </a:r>
        </a:p>
      </dgm:t>
    </dgm:pt>
    <dgm:pt modelId="{AA460BCF-4DFF-4C9B-9648-97C300F02CBC}" type="parTrans" cxnId="{5E0D063D-FA1E-49AC-84AA-F4D68F693D01}">
      <dgm:prSet/>
      <dgm:spPr/>
      <dgm:t>
        <a:bodyPr/>
        <a:lstStyle/>
        <a:p>
          <a:endParaRPr lang="en-US"/>
        </a:p>
      </dgm:t>
    </dgm:pt>
    <dgm:pt modelId="{97EA45F9-1175-4430-8D23-7B191DF57217}" type="sibTrans" cxnId="{5E0D063D-FA1E-49AC-84AA-F4D68F693D01}">
      <dgm:prSet/>
      <dgm:spPr/>
      <dgm:t>
        <a:bodyPr/>
        <a:lstStyle/>
        <a:p>
          <a:endParaRPr lang="en-US"/>
        </a:p>
      </dgm:t>
    </dgm:pt>
    <dgm:pt modelId="{AA33A242-447C-495D-B77F-46B34EB63A7D}" type="pres">
      <dgm:prSet presAssocID="{02C2F8B1-4D7D-4722-96B5-88995B9BB857}" presName="linear" presStyleCnt="0">
        <dgm:presLayoutVars>
          <dgm:dir/>
          <dgm:animLvl val="lvl"/>
          <dgm:resizeHandles val="exact"/>
        </dgm:presLayoutVars>
      </dgm:prSet>
      <dgm:spPr/>
    </dgm:pt>
    <dgm:pt modelId="{921BFBD0-F012-4087-A104-9AF073AC7D96}" type="pres">
      <dgm:prSet presAssocID="{2A727101-BA7C-4237-BFB6-89A5C9DFB219}" presName="parentLin" presStyleCnt="0"/>
      <dgm:spPr/>
    </dgm:pt>
    <dgm:pt modelId="{FBA2C253-C3FC-470B-9122-FB2A43C52DE0}" type="pres">
      <dgm:prSet presAssocID="{2A727101-BA7C-4237-BFB6-89A5C9DFB219}" presName="parentLeftMargin" presStyleLbl="node1" presStyleIdx="0" presStyleCnt="3"/>
      <dgm:spPr/>
    </dgm:pt>
    <dgm:pt modelId="{87978FE6-E80E-4EFF-8DB2-60316743F69C}" type="pres">
      <dgm:prSet presAssocID="{2A727101-BA7C-4237-BFB6-89A5C9DFB219}" presName="parentText" presStyleLbl="node1" presStyleIdx="0" presStyleCnt="3">
        <dgm:presLayoutVars>
          <dgm:chMax val="0"/>
          <dgm:bulletEnabled val="1"/>
        </dgm:presLayoutVars>
      </dgm:prSet>
      <dgm:spPr/>
    </dgm:pt>
    <dgm:pt modelId="{21642349-0C34-444B-BF82-D9546EF9FB3F}" type="pres">
      <dgm:prSet presAssocID="{2A727101-BA7C-4237-BFB6-89A5C9DFB219}" presName="negativeSpace" presStyleCnt="0"/>
      <dgm:spPr/>
    </dgm:pt>
    <dgm:pt modelId="{FE955C78-0F0A-40BD-B4CA-4A91A0403A56}" type="pres">
      <dgm:prSet presAssocID="{2A727101-BA7C-4237-BFB6-89A5C9DFB219}" presName="childText" presStyleLbl="conFgAcc1" presStyleIdx="0" presStyleCnt="3">
        <dgm:presLayoutVars>
          <dgm:bulletEnabled val="1"/>
        </dgm:presLayoutVars>
      </dgm:prSet>
      <dgm:spPr/>
    </dgm:pt>
    <dgm:pt modelId="{AB8C4F13-F924-4467-BC54-D6E9CFAAE9D0}" type="pres">
      <dgm:prSet presAssocID="{B62C014D-E1B5-4208-8FC6-363DC0176C9E}" presName="spaceBetweenRectangles" presStyleCnt="0"/>
      <dgm:spPr/>
    </dgm:pt>
    <dgm:pt modelId="{275D4E0B-F34D-4C69-9FB8-E84F3831FD51}" type="pres">
      <dgm:prSet presAssocID="{E477289C-8C07-4D03-8DE6-2D19BBEE5EAF}" presName="parentLin" presStyleCnt="0"/>
      <dgm:spPr/>
    </dgm:pt>
    <dgm:pt modelId="{C752063B-13E3-42B5-9AC3-7A1513C3D0CA}" type="pres">
      <dgm:prSet presAssocID="{E477289C-8C07-4D03-8DE6-2D19BBEE5EAF}" presName="parentLeftMargin" presStyleLbl="node1" presStyleIdx="0" presStyleCnt="3"/>
      <dgm:spPr/>
    </dgm:pt>
    <dgm:pt modelId="{2C7B7A29-BF88-45B7-AF67-CDE9D3493C25}" type="pres">
      <dgm:prSet presAssocID="{E477289C-8C07-4D03-8DE6-2D19BBEE5EAF}" presName="parentText" presStyleLbl="node1" presStyleIdx="1" presStyleCnt="3">
        <dgm:presLayoutVars>
          <dgm:chMax val="0"/>
          <dgm:bulletEnabled val="1"/>
        </dgm:presLayoutVars>
      </dgm:prSet>
      <dgm:spPr/>
    </dgm:pt>
    <dgm:pt modelId="{88766122-3B2E-41BF-A75E-4DBC37693B22}" type="pres">
      <dgm:prSet presAssocID="{E477289C-8C07-4D03-8DE6-2D19BBEE5EAF}" presName="negativeSpace" presStyleCnt="0"/>
      <dgm:spPr/>
    </dgm:pt>
    <dgm:pt modelId="{85C4E9BE-4BD1-45F8-9F1F-4266E14482C6}" type="pres">
      <dgm:prSet presAssocID="{E477289C-8C07-4D03-8DE6-2D19BBEE5EAF}" presName="childText" presStyleLbl="conFgAcc1" presStyleIdx="1" presStyleCnt="3" custScaleY="82198">
        <dgm:presLayoutVars>
          <dgm:bulletEnabled val="1"/>
        </dgm:presLayoutVars>
      </dgm:prSet>
      <dgm:spPr/>
    </dgm:pt>
    <dgm:pt modelId="{EE0935D2-A9AC-4887-B690-47267BBC9D7D}" type="pres">
      <dgm:prSet presAssocID="{5E1D03F4-6DF6-4547-A43A-B5F5678E10F8}" presName="spaceBetweenRectangles" presStyleCnt="0"/>
      <dgm:spPr/>
    </dgm:pt>
    <dgm:pt modelId="{A1270794-BC3D-4535-A7EF-B8E949DF71AD}" type="pres">
      <dgm:prSet presAssocID="{FCA0000C-69B5-4FE4-96E8-F6A34F0FB37E}" presName="parentLin" presStyleCnt="0"/>
      <dgm:spPr/>
    </dgm:pt>
    <dgm:pt modelId="{AAB1C489-6873-4CEC-8710-8FCA0E60F586}" type="pres">
      <dgm:prSet presAssocID="{FCA0000C-69B5-4FE4-96E8-F6A34F0FB37E}" presName="parentLeftMargin" presStyleLbl="node1" presStyleIdx="1" presStyleCnt="3"/>
      <dgm:spPr/>
    </dgm:pt>
    <dgm:pt modelId="{BBA85D71-BFB6-477F-9519-B2949EEFADDF}" type="pres">
      <dgm:prSet presAssocID="{FCA0000C-69B5-4FE4-96E8-F6A34F0FB37E}" presName="parentText" presStyleLbl="node1" presStyleIdx="2" presStyleCnt="3">
        <dgm:presLayoutVars>
          <dgm:chMax val="0"/>
          <dgm:bulletEnabled val="1"/>
        </dgm:presLayoutVars>
      </dgm:prSet>
      <dgm:spPr/>
    </dgm:pt>
    <dgm:pt modelId="{D81F83D6-87F9-4E26-A52F-685AA2B93E5D}" type="pres">
      <dgm:prSet presAssocID="{FCA0000C-69B5-4FE4-96E8-F6A34F0FB37E}" presName="negativeSpace" presStyleCnt="0"/>
      <dgm:spPr/>
    </dgm:pt>
    <dgm:pt modelId="{D7D0D900-D08B-4634-9EFF-76DBFD97E339}" type="pres">
      <dgm:prSet presAssocID="{FCA0000C-69B5-4FE4-96E8-F6A34F0FB37E}" presName="childText" presStyleLbl="conFgAcc1" presStyleIdx="2" presStyleCnt="3" custScaleY="100024">
        <dgm:presLayoutVars>
          <dgm:bulletEnabled val="1"/>
        </dgm:presLayoutVars>
      </dgm:prSet>
      <dgm:spPr/>
    </dgm:pt>
  </dgm:ptLst>
  <dgm:cxnLst>
    <dgm:cxn modelId="{329F9116-1212-4EE8-972E-E43C56762C8A}" type="presOf" srcId="{E8C715A5-12B3-49F9-9842-E05E9F2D2C17}" destId="{FE955C78-0F0A-40BD-B4CA-4A91A0403A56}" srcOrd="0" destOrd="0" presId="urn:microsoft.com/office/officeart/2005/8/layout/list1"/>
    <dgm:cxn modelId="{5E0D063D-FA1E-49AC-84AA-F4D68F693D01}" srcId="{FCA0000C-69B5-4FE4-96E8-F6A34F0FB37E}" destId="{77B55E20-8429-495A-82C0-C58AA5DBB5EA}" srcOrd="2" destOrd="0" parTransId="{AA460BCF-4DFF-4C9B-9648-97C300F02CBC}" sibTransId="{97EA45F9-1175-4430-8D23-7B191DF57217}"/>
    <dgm:cxn modelId="{F575CF40-A61A-4789-B426-AB68B4B346F4}" type="presOf" srcId="{077F2096-199C-4E4A-9AC1-655E8C97B1F1}" destId="{D7D0D900-D08B-4634-9EFF-76DBFD97E339}" srcOrd="0" destOrd="1" presId="urn:microsoft.com/office/officeart/2005/8/layout/list1"/>
    <dgm:cxn modelId="{0A9EC04C-69CD-4CA6-BAF6-733681F90381}" type="presOf" srcId="{FCA0000C-69B5-4FE4-96E8-F6A34F0FB37E}" destId="{BBA85D71-BFB6-477F-9519-B2949EEFADDF}" srcOrd="1" destOrd="0" presId="urn:microsoft.com/office/officeart/2005/8/layout/list1"/>
    <dgm:cxn modelId="{98DB134F-866A-458A-B8E8-C956498275FC}" type="presOf" srcId="{FCA0000C-69B5-4FE4-96E8-F6A34F0FB37E}" destId="{AAB1C489-6873-4CEC-8710-8FCA0E60F586}" srcOrd="0" destOrd="0" presId="urn:microsoft.com/office/officeart/2005/8/layout/list1"/>
    <dgm:cxn modelId="{F9CE7F53-D7FB-45B7-8DB1-29CD0E1855D4}" type="presOf" srcId="{E477289C-8C07-4D03-8DE6-2D19BBEE5EAF}" destId="{C752063B-13E3-42B5-9AC3-7A1513C3D0CA}" srcOrd="0" destOrd="0" presId="urn:microsoft.com/office/officeart/2005/8/layout/list1"/>
    <dgm:cxn modelId="{8DFABB5B-2C00-4802-8777-FE911870625C}" srcId="{E477289C-8C07-4D03-8DE6-2D19BBEE5EAF}" destId="{D614221A-4D4D-4BF3-B6DA-0693E5E53A3F}" srcOrd="2" destOrd="0" parTransId="{CFEAC80E-2FFB-4DA9-B4F1-6525AE0A2290}" sibTransId="{2889A22D-2997-4E39-B0C8-9DB17EBA2A11}"/>
    <dgm:cxn modelId="{32322C5D-30E9-40A6-9D74-BA41044B078D}" type="presOf" srcId="{77B55E20-8429-495A-82C0-C58AA5DBB5EA}" destId="{D7D0D900-D08B-4634-9EFF-76DBFD97E339}" srcOrd="0" destOrd="2" presId="urn:microsoft.com/office/officeart/2005/8/layout/list1"/>
    <dgm:cxn modelId="{0223B15E-A535-459D-99F1-682C1D812713}" type="presOf" srcId="{7070DEC2-D2F8-42AE-8DCF-4DD302539AFC}" destId="{FE955C78-0F0A-40BD-B4CA-4A91A0403A56}" srcOrd="0" destOrd="2" presId="urn:microsoft.com/office/officeart/2005/8/layout/list1"/>
    <dgm:cxn modelId="{3C198D66-EF36-47E9-BCE5-05C4B1A5D9A8}" srcId="{02C2F8B1-4D7D-4722-96B5-88995B9BB857}" destId="{FCA0000C-69B5-4FE4-96E8-F6A34F0FB37E}" srcOrd="2" destOrd="0" parTransId="{9B4BB486-67BE-42DC-8E6D-95DFD8E4BBBF}" sibTransId="{76AFF88C-2E75-46F8-A1D9-A247AC00206C}"/>
    <dgm:cxn modelId="{71A78C69-AAF3-4232-9A13-67D71064F53B}" srcId="{2A727101-BA7C-4237-BFB6-89A5C9DFB219}" destId="{E8C715A5-12B3-49F9-9842-E05E9F2D2C17}" srcOrd="0" destOrd="0" parTransId="{86D9C7E8-6AB3-4572-B30C-046DEDCAEDBD}" sibTransId="{D44164EF-972E-4AF7-9638-2764A6F80BF6}"/>
    <dgm:cxn modelId="{8967E27D-8C95-4AA3-9BB2-8F49E33AAB69}" type="presOf" srcId="{0637F12F-C997-42B9-825D-16F27D322EB2}" destId="{85C4E9BE-4BD1-45F8-9F1F-4266E14482C6}" srcOrd="0" destOrd="0" presId="urn:microsoft.com/office/officeart/2005/8/layout/list1"/>
    <dgm:cxn modelId="{840FB882-E6E5-46E1-9873-362AE89DFF54}" type="presOf" srcId="{2A727101-BA7C-4237-BFB6-89A5C9DFB219}" destId="{FBA2C253-C3FC-470B-9122-FB2A43C52DE0}" srcOrd="0" destOrd="0" presId="urn:microsoft.com/office/officeart/2005/8/layout/list1"/>
    <dgm:cxn modelId="{7A7EE083-4FB5-47BA-B015-B007AEE4AEB8}" type="presOf" srcId="{02C2F8B1-4D7D-4722-96B5-88995B9BB857}" destId="{AA33A242-447C-495D-B77F-46B34EB63A7D}" srcOrd="0" destOrd="0" presId="urn:microsoft.com/office/officeart/2005/8/layout/list1"/>
    <dgm:cxn modelId="{4C0FDE89-EBD7-433F-8631-662B79220E9E}" srcId="{2A727101-BA7C-4237-BFB6-89A5C9DFB219}" destId="{9D59B783-5395-4F36-9C75-2ED4FE85EA15}" srcOrd="1" destOrd="0" parTransId="{8F80E6C6-6024-43AD-B799-01C1DA8682EE}" sibTransId="{A1A3B906-B597-4520-B47A-B08A94D916DE}"/>
    <dgm:cxn modelId="{9A4E5C93-2E08-4139-A454-BD3AE43AA64D}" type="presOf" srcId="{E477289C-8C07-4D03-8DE6-2D19BBEE5EAF}" destId="{2C7B7A29-BF88-45B7-AF67-CDE9D3493C25}" srcOrd="1" destOrd="0" presId="urn:microsoft.com/office/officeart/2005/8/layout/list1"/>
    <dgm:cxn modelId="{83679D96-605B-4C5A-BF7E-FC90FC0DD289}" srcId="{E477289C-8C07-4D03-8DE6-2D19BBEE5EAF}" destId="{3C52DD11-EEC6-45FA-B80C-FF168BAECC3D}" srcOrd="4" destOrd="0" parTransId="{73E24515-C9EC-4D8A-8552-03C956EED5B7}" sibTransId="{9D42C526-C75C-48BD-8909-9C05C825A617}"/>
    <dgm:cxn modelId="{1347C296-3958-4F10-A88B-D81C0D5C287D}" type="presOf" srcId="{9A9BADA9-B002-458B-A093-1CFB104FC890}" destId="{85C4E9BE-4BD1-45F8-9F1F-4266E14482C6}" srcOrd="0" destOrd="3" presId="urn:microsoft.com/office/officeart/2005/8/layout/list1"/>
    <dgm:cxn modelId="{4E97BE97-45AA-4268-AFF3-1483F66009B3}" srcId="{02C2F8B1-4D7D-4722-96B5-88995B9BB857}" destId="{2A727101-BA7C-4237-BFB6-89A5C9DFB219}" srcOrd="0" destOrd="0" parTransId="{30678415-6639-4DD2-9FCB-776FFBCCC98D}" sibTransId="{B62C014D-E1B5-4208-8FC6-363DC0176C9E}"/>
    <dgm:cxn modelId="{670E9A9A-CA67-4A7E-A74E-6C8175457C85}" srcId="{E477289C-8C07-4D03-8DE6-2D19BBEE5EAF}" destId="{9A9BADA9-B002-458B-A093-1CFB104FC890}" srcOrd="3" destOrd="0" parTransId="{33BDD56B-85B8-4207-9B84-EF1BFD589AAA}" sibTransId="{9433C9C7-51E2-40B6-A1E5-9C39E73632FA}"/>
    <dgm:cxn modelId="{140D72B5-F46F-4FEE-A2D0-1C39BFB7EC0E}" srcId="{FCA0000C-69B5-4FE4-96E8-F6A34F0FB37E}" destId="{FA9C3F58-EE35-4AA9-B533-91BA6166BBF6}" srcOrd="0" destOrd="0" parTransId="{E950DCB7-E484-42E9-936D-EC42DED4EE28}" sibTransId="{7B04EEDC-5274-43CC-B419-C0C7E3D10448}"/>
    <dgm:cxn modelId="{19379CB5-4D14-464E-A858-456D2313CCD0}" type="presOf" srcId="{2A727101-BA7C-4237-BFB6-89A5C9DFB219}" destId="{87978FE6-E80E-4EFF-8DB2-60316743F69C}" srcOrd="1" destOrd="0" presId="urn:microsoft.com/office/officeart/2005/8/layout/list1"/>
    <dgm:cxn modelId="{8ABC65B8-CAD8-4FE9-A57C-0EA9A3E70F71}" type="presOf" srcId="{9D59B783-5395-4F36-9C75-2ED4FE85EA15}" destId="{FE955C78-0F0A-40BD-B4CA-4A91A0403A56}" srcOrd="0" destOrd="1" presId="urn:microsoft.com/office/officeart/2005/8/layout/list1"/>
    <dgm:cxn modelId="{0EADDEBA-607B-40D4-9F9F-2335BC7E3AEB}" srcId="{02C2F8B1-4D7D-4722-96B5-88995B9BB857}" destId="{E477289C-8C07-4D03-8DE6-2D19BBEE5EAF}" srcOrd="1" destOrd="0" parTransId="{FC04A1DD-3971-4396-BD02-51E23F8D4CFE}" sibTransId="{5E1D03F4-6DF6-4547-A43A-B5F5678E10F8}"/>
    <dgm:cxn modelId="{2B59E4BD-6E3A-4100-AB89-9D0262C9A963}" type="presOf" srcId="{695BD6DB-7A50-48CE-A49E-FE54A06ECB0B}" destId="{85C4E9BE-4BD1-45F8-9F1F-4266E14482C6}" srcOrd="0" destOrd="1" presId="urn:microsoft.com/office/officeart/2005/8/layout/list1"/>
    <dgm:cxn modelId="{47BCF6BD-6F7E-40B9-8DBD-802AF365CF91}" srcId="{E477289C-8C07-4D03-8DE6-2D19BBEE5EAF}" destId="{0637F12F-C997-42B9-825D-16F27D322EB2}" srcOrd="0" destOrd="0" parTransId="{1755378F-1804-4914-9CC7-B3548595C297}" sibTransId="{9BBB7F63-E9EC-46FD-AE83-612255332D0B}"/>
    <dgm:cxn modelId="{445C35C5-1D7F-4CC5-8EEA-2C54D7FD0157}" type="presOf" srcId="{3C52DD11-EEC6-45FA-B80C-FF168BAECC3D}" destId="{85C4E9BE-4BD1-45F8-9F1F-4266E14482C6}" srcOrd="0" destOrd="4" presId="urn:microsoft.com/office/officeart/2005/8/layout/list1"/>
    <dgm:cxn modelId="{BDBCC6D1-C5DF-4A85-90B5-D8257ECE0ACA}" type="presOf" srcId="{FA9C3F58-EE35-4AA9-B533-91BA6166BBF6}" destId="{D7D0D900-D08B-4634-9EFF-76DBFD97E339}" srcOrd="0" destOrd="0" presId="urn:microsoft.com/office/officeart/2005/8/layout/list1"/>
    <dgm:cxn modelId="{822CD7D1-DFE7-4DB8-B099-1DB200C29709}" srcId="{E477289C-8C07-4D03-8DE6-2D19BBEE5EAF}" destId="{695BD6DB-7A50-48CE-A49E-FE54A06ECB0B}" srcOrd="1" destOrd="0" parTransId="{5074CD6F-B063-4B9B-8793-AADA8D6EBEDB}" sibTransId="{867253D9-2EEB-4640-9614-B84B6ACED638}"/>
    <dgm:cxn modelId="{CA5EFFE9-7677-4B33-AF2F-A7944575D85A}" srcId="{FCA0000C-69B5-4FE4-96E8-F6A34F0FB37E}" destId="{077F2096-199C-4E4A-9AC1-655E8C97B1F1}" srcOrd="1" destOrd="0" parTransId="{8BA12171-12D4-4DB6-B75A-FAEAFA866909}" sibTransId="{0A3DBEFA-3DFE-45EE-8C52-AA5F44ABE2AD}"/>
    <dgm:cxn modelId="{99F181ED-7DB7-435E-A55A-FE3CB10259D3}" srcId="{2A727101-BA7C-4237-BFB6-89A5C9DFB219}" destId="{7070DEC2-D2F8-42AE-8DCF-4DD302539AFC}" srcOrd="2" destOrd="0" parTransId="{111BB64A-168F-43AA-993B-93944519FEEA}" sibTransId="{619A22B7-48B4-4FA3-8358-11ADAA725588}"/>
    <dgm:cxn modelId="{602EE8F6-3295-4C90-98D1-419DBC54D323}" type="presOf" srcId="{D614221A-4D4D-4BF3-B6DA-0693E5E53A3F}" destId="{85C4E9BE-4BD1-45F8-9F1F-4266E14482C6}" srcOrd="0" destOrd="2" presId="urn:microsoft.com/office/officeart/2005/8/layout/list1"/>
    <dgm:cxn modelId="{20F70D5F-476D-4735-9FA5-FE09D2BCC8C1}" type="presParOf" srcId="{AA33A242-447C-495D-B77F-46B34EB63A7D}" destId="{921BFBD0-F012-4087-A104-9AF073AC7D96}" srcOrd="0" destOrd="0" presId="urn:microsoft.com/office/officeart/2005/8/layout/list1"/>
    <dgm:cxn modelId="{88D44D9D-0B15-43B0-88D9-C9A1654888E5}" type="presParOf" srcId="{921BFBD0-F012-4087-A104-9AF073AC7D96}" destId="{FBA2C253-C3FC-470B-9122-FB2A43C52DE0}" srcOrd="0" destOrd="0" presId="urn:microsoft.com/office/officeart/2005/8/layout/list1"/>
    <dgm:cxn modelId="{4BD85557-2CE5-4AC4-8AD3-3ED4896FEC42}" type="presParOf" srcId="{921BFBD0-F012-4087-A104-9AF073AC7D96}" destId="{87978FE6-E80E-4EFF-8DB2-60316743F69C}" srcOrd="1" destOrd="0" presId="urn:microsoft.com/office/officeart/2005/8/layout/list1"/>
    <dgm:cxn modelId="{2BB47862-FA6D-4E71-9707-FBC9D4776AAC}" type="presParOf" srcId="{AA33A242-447C-495D-B77F-46B34EB63A7D}" destId="{21642349-0C34-444B-BF82-D9546EF9FB3F}" srcOrd="1" destOrd="0" presId="urn:microsoft.com/office/officeart/2005/8/layout/list1"/>
    <dgm:cxn modelId="{E3A052F4-B3E3-4D39-B19D-5DD159427072}" type="presParOf" srcId="{AA33A242-447C-495D-B77F-46B34EB63A7D}" destId="{FE955C78-0F0A-40BD-B4CA-4A91A0403A56}" srcOrd="2" destOrd="0" presId="urn:microsoft.com/office/officeart/2005/8/layout/list1"/>
    <dgm:cxn modelId="{3FD484D5-19E2-4D10-9994-35CF824CCA5B}" type="presParOf" srcId="{AA33A242-447C-495D-B77F-46B34EB63A7D}" destId="{AB8C4F13-F924-4467-BC54-D6E9CFAAE9D0}" srcOrd="3" destOrd="0" presId="urn:microsoft.com/office/officeart/2005/8/layout/list1"/>
    <dgm:cxn modelId="{FCD94D63-691C-4808-A628-0031F8911636}" type="presParOf" srcId="{AA33A242-447C-495D-B77F-46B34EB63A7D}" destId="{275D4E0B-F34D-4C69-9FB8-E84F3831FD51}" srcOrd="4" destOrd="0" presId="urn:microsoft.com/office/officeart/2005/8/layout/list1"/>
    <dgm:cxn modelId="{577243EE-886B-4172-9A17-0750BB218879}" type="presParOf" srcId="{275D4E0B-F34D-4C69-9FB8-E84F3831FD51}" destId="{C752063B-13E3-42B5-9AC3-7A1513C3D0CA}" srcOrd="0" destOrd="0" presId="urn:microsoft.com/office/officeart/2005/8/layout/list1"/>
    <dgm:cxn modelId="{12E9B1AB-A8B4-4F30-9A9F-AFE3D8253475}" type="presParOf" srcId="{275D4E0B-F34D-4C69-9FB8-E84F3831FD51}" destId="{2C7B7A29-BF88-45B7-AF67-CDE9D3493C25}" srcOrd="1" destOrd="0" presId="urn:microsoft.com/office/officeart/2005/8/layout/list1"/>
    <dgm:cxn modelId="{3608E5FD-B360-4BFB-A8AE-3B26D0211046}" type="presParOf" srcId="{AA33A242-447C-495D-B77F-46B34EB63A7D}" destId="{88766122-3B2E-41BF-A75E-4DBC37693B22}" srcOrd="5" destOrd="0" presId="urn:microsoft.com/office/officeart/2005/8/layout/list1"/>
    <dgm:cxn modelId="{0A14D6E1-4B38-4123-A7D3-92CFDD5D114F}" type="presParOf" srcId="{AA33A242-447C-495D-B77F-46B34EB63A7D}" destId="{85C4E9BE-4BD1-45F8-9F1F-4266E14482C6}" srcOrd="6" destOrd="0" presId="urn:microsoft.com/office/officeart/2005/8/layout/list1"/>
    <dgm:cxn modelId="{49676D62-ACBA-417D-80BF-47B250CD46C3}" type="presParOf" srcId="{AA33A242-447C-495D-B77F-46B34EB63A7D}" destId="{EE0935D2-A9AC-4887-B690-47267BBC9D7D}" srcOrd="7" destOrd="0" presId="urn:microsoft.com/office/officeart/2005/8/layout/list1"/>
    <dgm:cxn modelId="{CBA3DE9E-3A6F-463D-9CA7-002454DE8EED}" type="presParOf" srcId="{AA33A242-447C-495D-B77F-46B34EB63A7D}" destId="{A1270794-BC3D-4535-A7EF-B8E949DF71AD}" srcOrd="8" destOrd="0" presId="urn:microsoft.com/office/officeart/2005/8/layout/list1"/>
    <dgm:cxn modelId="{4D8608A7-4FF8-4B2A-B318-D3498D5B557E}" type="presParOf" srcId="{A1270794-BC3D-4535-A7EF-B8E949DF71AD}" destId="{AAB1C489-6873-4CEC-8710-8FCA0E60F586}" srcOrd="0" destOrd="0" presId="urn:microsoft.com/office/officeart/2005/8/layout/list1"/>
    <dgm:cxn modelId="{59F72C0A-D85B-4C5F-8B00-7DC1A93DAE36}" type="presParOf" srcId="{A1270794-BC3D-4535-A7EF-B8E949DF71AD}" destId="{BBA85D71-BFB6-477F-9519-B2949EEFADDF}" srcOrd="1" destOrd="0" presId="urn:microsoft.com/office/officeart/2005/8/layout/list1"/>
    <dgm:cxn modelId="{FAB19D65-9372-40C3-8F41-4070E2434B4D}" type="presParOf" srcId="{AA33A242-447C-495D-B77F-46B34EB63A7D}" destId="{D81F83D6-87F9-4E26-A52F-685AA2B93E5D}" srcOrd="9" destOrd="0" presId="urn:microsoft.com/office/officeart/2005/8/layout/list1"/>
    <dgm:cxn modelId="{8477B0B1-5494-4964-9BB3-216C977F6406}" type="presParOf" srcId="{AA33A242-447C-495D-B77F-46B34EB63A7D}" destId="{D7D0D900-D08B-4634-9EFF-76DBFD97E33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55C78-0F0A-40BD-B4CA-4A91A0403A56}">
      <dsp:nvSpPr>
        <dsp:cNvPr id="0" name=""/>
        <dsp:cNvSpPr/>
      </dsp:nvSpPr>
      <dsp:spPr>
        <a:xfrm>
          <a:off x="0" y="235103"/>
          <a:ext cx="10115520" cy="1321708"/>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077" tIns="249936" rIns="785077"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Donations totaling </a:t>
          </a:r>
          <a:r>
            <a:rPr lang="en-US" sz="2000" b="1" i="1" kern="1200" dirty="0">
              <a:solidFill>
                <a:srgbClr val="0070C0"/>
              </a:solidFill>
            </a:rPr>
            <a:t>$39,138</a:t>
          </a:r>
          <a:r>
            <a:rPr lang="en-US" sz="2000" kern="1200" dirty="0"/>
            <a:t>, more than any previous year </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DVP students, serving as DDB Ambassadors to each of our parish and missions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Leaders: Juliana &amp; Alex </a:t>
          </a:r>
          <a:r>
            <a:rPr lang="en-US" sz="2000" kern="1200" dirty="0" err="1"/>
            <a:t>Woodill</a:t>
          </a:r>
          <a:r>
            <a:rPr lang="en-US" sz="2000" kern="1200" dirty="0"/>
            <a:t>, </a:t>
          </a:r>
          <a:r>
            <a:rPr lang="en-US" sz="2000" kern="1200" dirty="0" err="1"/>
            <a:t>Popadija</a:t>
          </a:r>
          <a:r>
            <a:rPr lang="en-US" sz="2000" kern="1200" dirty="0"/>
            <a:t> Kitty &amp; Fr John </a:t>
          </a:r>
          <a:r>
            <a:rPr lang="en-US" sz="2000" kern="1200" dirty="0" err="1"/>
            <a:t>Vitko</a:t>
          </a:r>
          <a:r>
            <a:rPr lang="en-US" sz="2000" kern="1200" dirty="0"/>
            <a:t>, </a:t>
          </a:r>
          <a:r>
            <a:rPr lang="en-US" sz="2000" kern="1200" dirty="0" err="1"/>
            <a:t>Dn</a:t>
          </a:r>
          <a:r>
            <a:rPr lang="en-US" sz="2000" kern="1200" dirty="0"/>
            <a:t> John </a:t>
          </a:r>
          <a:r>
            <a:rPr lang="en-US" sz="2000" kern="1200" dirty="0" err="1"/>
            <a:t>Jubinski</a:t>
          </a:r>
          <a:endParaRPr lang="en-US" sz="2000" kern="1200" dirty="0"/>
        </a:p>
      </dsp:txBody>
      <dsp:txXfrm>
        <a:off x="0" y="235103"/>
        <a:ext cx="10115520" cy="1321708"/>
      </dsp:txXfrm>
    </dsp:sp>
    <dsp:sp modelId="{87978FE6-E80E-4EFF-8DB2-60316743F69C}">
      <dsp:nvSpPr>
        <dsp:cNvPr id="0" name=""/>
        <dsp:cNvSpPr/>
      </dsp:nvSpPr>
      <dsp:spPr>
        <a:xfrm>
          <a:off x="505776" y="58156"/>
          <a:ext cx="7080864" cy="35389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640" tIns="0" rIns="267640" bIns="0" numCol="1" spcCol="1270" anchor="ctr" anchorCtr="0">
          <a:noAutofit/>
        </a:bodyPr>
        <a:lstStyle/>
        <a:p>
          <a:pPr marL="0" lvl="0" indent="0" algn="l" defTabSz="1066800">
            <a:lnSpc>
              <a:spcPct val="90000"/>
            </a:lnSpc>
            <a:spcBef>
              <a:spcPct val="0"/>
            </a:spcBef>
            <a:spcAft>
              <a:spcPct val="35000"/>
            </a:spcAft>
            <a:buNone/>
          </a:pPr>
          <a:r>
            <a:rPr lang="en-US" sz="2400" kern="1200" dirty="0"/>
            <a:t>Thank You …  </a:t>
          </a:r>
        </a:p>
      </dsp:txBody>
      <dsp:txXfrm>
        <a:off x="523052" y="75432"/>
        <a:ext cx="7046312" cy="319342"/>
      </dsp:txXfrm>
    </dsp:sp>
    <dsp:sp modelId="{85C4E9BE-4BD1-45F8-9F1F-4266E14482C6}">
      <dsp:nvSpPr>
        <dsp:cNvPr id="0" name=""/>
        <dsp:cNvSpPr/>
      </dsp:nvSpPr>
      <dsp:spPr>
        <a:xfrm>
          <a:off x="0" y="1798495"/>
          <a:ext cx="10115520" cy="1645146"/>
        </a:xfrm>
        <a:prstGeom prst="rect">
          <a:avLst/>
        </a:prstGeom>
        <a:solidFill>
          <a:schemeClr val="lt1">
            <a:alpha val="90000"/>
            <a:hueOff val="0"/>
            <a:satOff val="0"/>
            <a:lumOff val="0"/>
            <a:alphaOff val="0"/>
          </a:schemeClr>
        </a:solidFill>
        <a:ln w="15875" cap="flat" cmpd="sng" algn="ctr">
          <a:solidFill>
            <a:schemeClr val="accent2">
              <a:hueOff val="953895"/>
              <a:satOff val="-21764"/>
              <a:lumOff val="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077" tIns="249936" rIns="785077"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kern="1200" dirty="0"/>
            <a:t>Transportation support for Alaskan delegates to the 20</a:t>
          </a:r>
          <a:r>
            <a:rPr lang="en-US" sz="2000" kern="1200" baseline="30000" dirty="0"/>
            <a:t>th</a:t>
          </a:r>
          <a:r>
            <a:rPr lang="en-US" sz="2000" kern="1200" dirty="0"/>
            <a:t> AAC in Baltimore</a:t>
          </a:r>
        </a:p>
        <a:p>
          <a:pPr marL="228600" lvl="1" indent="-228600" algn="l" defTabSz="889000">
            <a:lnSpc>
              <a:spcPct val="90000"/>
            </a:lnSpc>
            <a:spcBef>
              <a:spcPct val="0"/>
            </a:spcBef>
            <a:spcAft>
              <a:spcPct val="15000"/>
            </a:spcAft>
            <a:buFont typeface="Wingdings" panose="05000000000000000000" pitchFamily="2" charset="2"/>
            <a:buChar char="ü"/>
          </a:pPr>
          <a:r>
            <a:rPr lang="en-US" sz="2000" i="1" kern="1200" dirty="0"/>
            <a:t> Creation of </a:t>
          </a:r>
          <a:r>
            <a:rPr lang="en-US" sz="2000" i="0" kern="1200" dirty="0"/>
            <a:t>Our new Archdiocesan Choir</a:t>
          </a:r>
        </a:p>
        <a:p>
          <a:pPr marL="228600" lvl="1" indent="-228600" algn="l" defTabSz="889000">
            <a:lnSpc>
              <a:spcPct val="90000"/>
            </a:lnSpc>
            <a:spcBef>
              <a:spcPct val="0"/>
            </a:spcBef>
            <a:spcAft>
              <a:spcPct val="15000"/>
            </a:spcAft>
            <a:buFont typeface="Wingdings" panose="05000000000000000000" pitchFamily="2" charset="2"/>
            <a:buChar char="ü"/>
          </a:pPr>
          <a:r>
            <a:rPr lang="en-US" sz="2000" i="0" kern="1200" dirty="0"/>
            <a:t>Psychological evaluations for our diaconal candidates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i="0" kern="1200" dirty="0"/>
            <a:t>Support of youth programs at the 20</a:t>
          </a:r>
          <a:r>
            <a:rPr lang="en-US" sz="2000" i="0" kern="1200" baseline="30000" dirty="0"/>
            <a:t>th</a:t>
          </a:r>
          <a:r>
            <a:rPr lang="en-US" sz="2000" i="0" kern="1200" dirty="0"/>
            <a:t> AAC, plus Alaskan Fellowship breakfast</a:t>
          </a:r>
        </a:p>
        <a:p>
          <a:pPr marL="228600" lvl="1" indent="-228600" algn="l" defTabSz="889000">
            <a:lnSpc>
              <a:spcPct val="90000"/>
            </a:lnSpc>
            <a:spcBef>
              <a:spcPct val="0"/>
            </a:spcBef>
            <a:spcAft>
              <a:spcPct val="15000"/>
            </a:spcAft>
            <a:buFont typeface="Wingdings" panose="05000000000000000000" pitchFamily="2" charset="2"/>
            <a:buChar char="ü"/>
          </a:pPr>
          <a:endParaRPr lang="en-US" sz="2000" i="0" kern="1200" dirty="0"/>
        </a:p>
      </dsp:txBody>
      <dsp:txXfrm>
        <a:off x="0" y="1798495"/>
        <a:ext cx="10115520" cy="1645146"/>
      </dsp:txXfrm>
    </dsp:sp>
    <dsp:sp modelId="{2C7B7A29-BF88-45B7-AF67-CDE9D3493C25}">
      <dsp:nvSpPr>
        <dsp:cNvPr id="0" name=""/>
        <dsp:cNvSpPr/>
      </dsp:nvSpPr>
      <dsp:spPr>
        <a:xfrm>
          <a:off x="505776" y="1621548"/>
          <a:ext cx="7080864" cy="353894"/>
        </a:xfrm>
        <a:prstGeom prst="roundRect">
          <a:avLst/>
        </a:prstGeom>
        <a:solidFill>
          <a:schemeClr val="accent2">
            <a:hueOff val="953895"/>
            <a:satOff val="-21764"/>
            <a:lumOff val="8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640" tIns="0" rIns="267640" bIns="0" numCol="1" spcCol="1270" anchor="ctr" anchorCtr="0">
          <a:noAutofit/>
        </a:bodyPr>
        <a:lstStyle/>
        <a:p>
          <a:pPr marL="0" lvl="0" indent="0" algn="l" defTabSz="1066800">
            <a:lnSpc>
              <a:spcPct val="90000"/>
            </a:lnSpc>
            <a:spcBef>
              <a:spcPct val="0"/>
            </a:spcBef>
            <a:spcAft>
              <a:spcPct val="35000"/>
            </a:spcAft>
            <a:buNone/>
          </a:pPr>
          <a:r>
            <a:rPr lang="en-US" sz="2400" kern="1200" dirty="0"/>
            <a:t>Funding Several Important Causes …</a:t>
          </a:r>
        </a:p>
      </dsp:txBody>
      <dsp:txXfrm>
        <a:off x="523052" y="1638824"/>
        <a:ext cx="7046312" cy="319342"/>
      </dsp:txXfrm>
    </dsp:sp>
    <dsp:sp modelId="{D7D0D900-D08B-4634-9EFF-76DBFD97E339}">
      <dsp:nvSpPr>
        <dsp:cNvPr id="0" name=""/>
        <dsp:cNvSpPr/>
      </dsp:nvSpPr>
      <dsp:spPr>
        <a:xfrm>
          <a:off x="0" y="3685325"/>
          <a:ext cx="10115520" cy="1322025"/>
        </a:xfrm>
        <a:prstGeom prst="rect">
          <a:avLst/>
        </a:prstGeom>
        <a:solidFill>
          <a:schemeClr val="lt1">
            <a:alpha val="90000"/>
            <a:hueOff val="0"/>
            <a:satOff val="0"/>
            <a:lumOff val="0"/>
            <a:alphaOff val="0"/>
          </a:schemeClr>
        </a:solidFill>
        <a:ln w="15875"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5077" tIns="249936" rIns="785077" bIns="14224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ü"/>
          </a:pPr>
          <a:r>
            <a:rPr lang="en-US" sz="2000" b="0" i="1" kern="1200" dirty="0">
              <a:latin typeface="Times New Roman" panose="02020603050405020304" pitchFamily="18" charset="0"/>
              <a:cs typeface="Times New Roman" panose="02020603050405020304" pitchFamily="18" charset="0"/>
            </a:rPr>
            <a:t>Return</a:t>
          </a:r>
          <a:r>
            <a:rPr lang="en-US" sz="2000" b="0" i="0" kern="1200" dirty="0"/>
            <a:t>  of our annual </a:t>
          </a:r>
          <a:r>
            <a:rPr lang="en-US" sz="2000" b="0" i="1" kern="1200" dirty="0">
              <a:solidFill>
                <a:srgbClr val="0070C0"/>
              </a:solidFill>
              <a:latin typeface="Times New Roman" panose="02020603050405020304" pitchFamily="18" charset="0"/>
              <a:cs typeface="Times New Roman" panose="02020603050405020304" pitchFamily="18" charset="0"/>
            </a:rPr>
            <a:t>Archdiocesan Day</a:t>
          </a:r>
          <a:r>
            <a:rPr lang="en-US" sz="2000" b="0" i="0" kern="1200" dirty="0"/>
            <a:t> Celebration, </a:t>
          </a:r>
          <a:r>
            <a:rPr lang="en-US" sz="2000" b="0" i="1" kern="1200" dirty="0">
              <a:solidFill>
                <a:srgbClr val="0070C0"/>
              </a:solidFill>
              <a:latin typeface="Times New Roman" panose="02020603050405020304" pitchFamily="18" charset="0"/>
              <a:cs typeface="Times New Roman" panose="02020603050405020304" pitchFamily="18" charset="0"/>
            </a:rPr>
            <a:t>Choir &amp; Fellowship</a:t>
          </a:r>
          <a:r>
            <a:rPr lang="en-US" sz="2000" b="0" i="0" kern="1200" dirty="0"/>
            <a:t> Events</a:t>
          </a:r>
        </a:p>
        <a:p>
          <a:pPr marL="228600" lvl="1" indent="-228600" algn="l" defTabSz="889000">
            <a:lnSpc>
              <a:spcPct val="90000"/>
            </a:lnSpc>
            <a:spcBef>
              <a:spcPct val="0"/>
            </a:spcBef>
            <a:spcAft>
              <a:spcPct val="15000"/>
            </a:spcAft>
            <a:buFont typeface="Wingdings" panose="05000000000000000000" pitchFamily="2" charset="2"/>
            <a:buChar char="ü"/>
          </a:pPr>
          <a:r>
            <a:rPr lang="en-US" sz="2000" b="0" i="0" kern="1200" dirty="0">
              <a:solidFill>
                <a:schemeClr val="tx1"/>
              </a:solidFill>
              <a:latin typeface="+mn-lt"/>
              <a:cs typeface="Times New Roman" panose="02020603050405020304" pitchFamily="18" charset="0"/>
            </a:rPr>
            <a:t>Vocations, </a:t>
          </a:r>
          <a:r>
            <a:rPr lang="en-US" sz="2000" b="0" i="1" kern="1200" dirty="0">
              <a:solidFill>
                <a:srgbClr val="0070C0"/>
              </a:solidFill>
              <a:latin typeface="Times New Roman" panose="02020603050405020304" pitchFamily="18" charset="0"/>
              <a:cs typeface="Times New Roman" panose="02020603050405020304" pitchFamily="18" charset="0"/>
            </a:rPr>
            <a:t>Preparing Others, … </a:t>
          </a:r>
          <a:r>
            <a:rPr lang="en-US" sz="1600" b="0" i="1" kern="1200" dirty="0">
              <a:solidFill>
                <a:srgbClr val="0070C0"/>
              </a:solidFill>
              <a:latin typeface="Times New Roman" panose="02020603050405020304" pitchFamily="18" charset="0"/>
              <a:cs typeface="Times New Roman" panose="02020603050405020304" pitchFamily="18" charset="0"/>
            </a:rPr>
            <a:t>Sub-Deacons, Altar Servers, Readers, Finance, Music</a:t>
          </a:r>
          <a:r>
            <a:rPr lang="en-US" sz="1400" b="0" i="1" kern="1200" dirty="0">
              <a:solidFill>
                <a:srgbClr val="0070C0"/>
              </a:solidFill>
              <a:latin typeface="Times New Roman" panose="02020603050405020304" pitchFamily="18" charset="0"/>
              <a:cs typeface="Times New Roman" panose="02020603050405020304" pitchFamily="18" charset="0"/>
            </a:rPr>
            <a:t> </a:t>
          </a:r>
          <a:r>
            <a:rPr lang="en-US" sz="1600" b="0" i="1" kern="1200" dirty="0">
              <a:solidFill>
                <a:srgbClr val="0070C0"/>
              </a:solidFill>
              <a:latin typeface="Times New Roman" panose="02020603050405020304" pitchFamily="18" charset="0"/>
              <a:cs typeface="Times New Roman" panose="02020603050405020304" pitchFamily="18" charset="0"/>
            </a:rPr>
            <a:t>… </a:t>
          </a:r>
          <a:endParaRPr lang="en-US" sz="2000" b="0" i="1" kern="1200" dirty="0">
            <a:solidFill>
              <a:srgbClr val="0070C0"/>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Font typeface="Wingdings" panose="05000000000000000000" pitchFamily="2" charset="2"/>
            <a:buChar char="ü"/>
          </a:pPr>
          <a:r>
            <a:rPr lang="en-US" sz="2000" b="0" i="0" kern="1200" dirty="0">
              <a:solidFill>
                <a:schemeClr val="tx1"/>
              </a:solidFill>
              <a:latin typeface="+mn-lt"/>
              <a:cs typeface="Times New Roman" panose="02020603050405020304" pitchFamily="18" charset="0"/>
            </a:rPr>
            <a:t>Alaskan Outreach Initiative</a:t>
          </a:r>
          <a:r>
            <a:rPr lang="en-US" sz="2000" b="0" i="1" kern="1200" dirty="0">
              <a:solidFill>
                <a:srgbClr val="0070C0"/>
              </a:solidFill>
              <a:latin typeface="Times New Roman" panose="02020603050405020304" pitchFamily="18" charset="0"/>
              <a:cs typeface="Times New Roman" panose="02020603050405020304" pitchFamily="18" charset="0"/>
            </a:rPr>
            <a:t>, focus on Clergy Endowment Fund</a:t>
          </a:r>
        </a:p>
      </dsp:txBody>
      <dsp:txXfrm>
        <a:off x="0" y="3685325"/>
        <a:ext cx="10115520" cy="1322025"/>
      </dsp:txXfrm>
    </dsp:sp>
    <dsp:sp modelId="{BBA85D71-BFB6-477F-9519-B2949EEFADDF}">
      <dsp:nvSpPr>
        <dsp:cNvPr id="0" name=""/>
        <dsp:cNvSpPr/>
      </dsp:nvSpPr>
      <dsp:spPr>
        <a:xfrm>
          <a:off x="505776" y="3508378"/>
          <a:ext cx="7080864" cy="353894"/>
        </a:xfrm>
        <a:prstGeom prst="roundRect">
          <a:avLst/>
        </a:prstGeom>
        <a:solidFill>
          <a:schemeClr val="accent2">
            <a:hueOff val="1907789"/>
            <a:satOff val="-43528"/>
            <a:lumOff val="1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640" tIns="0" rIns="267640" bIns="0" numCol="1" spcCol="1270" anchor="ctr" anchorCtr="0">
          <a:noAutofit/>
        </a:bodyPr>
        <a:lstStyle/>
        <a:p>
          <a:pPr marL="0" lvl="0" indent="0" algn="l" defTabSz="1066800">
            <a:lnSpc>
              <a:spcPct val="90000"/>
            </a:lnSpc>
            <a:spcBef>
              <a:spcPct val="0"/>
            </a:spcBef>
            <a:spcAft>
              <a:spcPct val="35000"/>
            </a:spcAft>
            <a:buNone/>
          </a:pPr>
          <a:r>
            <a:rPr lang="en-US" sz="2400" b="0" u="none" kern="1200" dirty="0"/>
            <a:t>Exciting 2023 Program Additions</a:t>
          </a:r>
        </a:p>
      </dsp:txBody>
      <dsp:txXfrm>
        <a:off x="523052" y="3525654"/>
        <a:ext cx="7046312" cy="3193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9DFA72E-8FD0-45B5-B174-2C01CCC8FDB3}" type="datetimeFigureOut">
              <a:rPr lang="en-US" smtClean="0"/>
              <a:t>9/25/23</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DBF0B3AA-88B3-4987-AF99-5A84D40556B7}" type="slidenum">
              <a:rPr lang="en-US" smtClean="0"/>
              <a:t>‹#›</a:t>
            </a:fld>
            <a:endParaRPr lang="en-US" dirty="0"/>
          </a:p>
        </p:txBody>
      </p:sp>
    </p:spTree>
    <p:extLst>
      <p:ext uri="{BB962C8B-B14F-4D97-AF65-F5344CB8AC3E}">
        <p14:creationId xmlns:p14="http://schemas.microsoft.com/office/powerpoint/2010/main" val="113043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78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64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3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F0B3AA-88B3-4987-AF99-5A84D4055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92B2F-20A6-49BC-834D-D68A62D6C23A}" type="datetime1">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66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BBE37-EE54-4CD7-BF5B-CE5436DAC940}" type="datetime1">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11326098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BBE37-EE54-4CD7-BF5B-CE5436DAC940}" type="datetime1">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651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BBE37-EE54-4CD7-BF5B-CE5436DAC940}" type="datetime1">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24112757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AFB23-4F30-4768-A6DF-58F11DB65525}" type="datetime1">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7CE8FA-72F2-4D7A-AE62-9FBBB556B67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28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BBE37-EE54-4CD7-BF5B-CE5436DAC940}" type="datetime1">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29757112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BBBE37-EE54-4CD7-BF5B-CE5436DAC940}" type="datetime1">
              <a:rPr lang="en-US" smtClean="0"/>
              <a:t>9/25/23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40550000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68B264-CB62-4BF8-B1EE-D833B8D7C3DD}" type="datetime1">
              <a:rPr lang="en-US" smtClean="0"/>
              <a:t>9/25/23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146579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E15404-E284-4506-B7F3-5C0BCB3C5971}" type="datetime1">
              <a:rPr lang="en-US" smtClean="0"/>
              <a:t>9/25/23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398369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BBBE37-EE54-4CD7-BF5B-CE5436DAC940}" type="datetime1">
              <a:rPr lang="en-US" smtClean="0"/>
              <a:t>9/25/23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7CE8FA-72F2-4D7A-AE62-9FBBB556B67C}" type="slidenum">
              <a:rPr lang="en-US" smtClean="0"/>
              <a:t>‹#›</a:t>
            </a:fld>
            <a:endParaRPr lang="en-US" dirty="0"/>
          </a:p>
        </p:txBody>
      </p:sp>
    </p:spTree>
    <p:extLst>
      <p:ext uri="{BB962C8B-B14F-4D97-AF65-F5344CB8AC3E}">
        <p14:creationId xmlns:p14="http://schemas.microsoft.com/office/powerpoint/2010/main" val="1873325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1B6D7F-EEB2-42D2-84AC-826365D39EEE}" type="datetime1">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7CE8FA-72F2-4D7A-AE62-9FBBB556B67C}" type="slidenum">
              <a:rPr lang="en-US" smtClean="0"/>
              <a:t>‹#›</a:t>
            </a:fld>
            <a:endParaRPr lang="en-US" dirty="0"/>
          </a:p>
        </p:txBody>
      </p:sp>
    </p:spTree>
    <p:extLst>
      <p:ext uri="{BB962C8B-B14F-4D97-AF65-F5344CB8AC3E}">
        <p14:creationId xmlns:p14="http://schemas.microsoft.com/office/powerpoint/2010/main" val="114970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BBBE37-EE54-4CD7-BF5B-CE5436DAC940}" type="datetime1">
              <a:rPr lang="en-US" smtClean="0"/>
              <a:t>9/25/23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B7CE8FA-72F2-4D7A-AE62-9FBBB556B67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80998"/>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2548530" y="164727"/>
            <a:ext cx="7529280" cy="4978773"/>
          </a:xfrm>
        </p:spPr>
        <p:txBody>
          <a:bodyPr vert="horz" lIns="91440" tIns="45720" rIns="91440" bIns="45720" rtlCol="0" anchor="ctr">
            <a:normAutofit/>
          </a:bodyPr>
          <a:lstStyle/>
          <a:p>
            <a:pPr algn="ctr"/>
            <a:r>
              <a:rPr lang="en-US" dirty="0">
                <a:solidFill>
                  <a:schemeClr val="tx1"/>
                </a:solidFill>
                <a:latin typeface="Times New Roman" panose="02020603050405020304" pitchFamily="18" charset="0"/>
                <a:cs typeface="Times New Roman" panose="02020603050405020304" pitchFamily="18" charset="0"/>
              </a:rPr>
              <a:t>Archdiocese of Washington </a:t>
            </a:r>
            <a:br>
              <a:rPr lang="en-US" dirty="0">
                <a:solidFill>
                  <a:schemeClr val="tx1"/>
                </a:solidFill>
                <a:latin typeface="Times New Roman" panose="02020603050405020304" pitchFamily="18" charset="0"/>
                <a:cs typeface="Times New Roman" panose="02020603050405020304" pitchFamily="18" charset="0"/>
              </a:rPr>
            </a:br>
            <a:br>
              <a:rPr lang="en-US" sz="6700" b="1" i="1" dirty="0">
                <a:solidFill>
                  <a:schemeClr val="tx1"/>
                </a:solidFill>
              </a:rPr>
            </a:br>
            <a:r>
              <a:rPr lang="en-US" sz="4000" dirty="0">
                <a:solidFill>
                  <a:schemeClr val="tx1"/>
                </a:solidFill>
              </a:rPr>
              <a:t>Treasurer’s Report</a:t>
            </a:r>
            <a:br>
              <a:rPr lang="en-US" sz="4000" b="1" i="1" dirty="0">
                <a:solidFill>
                  <a:schemeClr val="tx1"/>
                </a:solidFill>
              </a:rPr>
            </a:br>
            <a:r>
              <a:rPr lang="en-US" sz="3200" dirty="0">
                <a:solidFill>
                  <a:schemeClr val="tx1"/>
                </a:solidFill>
              </a:rPr>
              <a:t>Matthew Matyuf</a:t>
            </a:r>
            <a:br>
              <a:rPr lang="en-US" sz="4000" b="1" i="1" dirty="0">
                <a:solidFill>
                  <a:schemeClr val="tx1"/>
                </a:solidFill>
              </a:rPr>
            </a:br>
            <a:br>
              <a:rPr lang="en-US" sz="4000" b="1" i="1" dirty="0">
                <a:solidFill>
                  <a:schemeClr val="tx1"/>
                </a:solidFill>
              </a:rPr>
            </a:br>
            <a:r>
              <a:rPr lang="en-US" sz="2800" dirty="0">
                <a:solidFill>
                  <a:schemeClr val="tx1"/>
                </a:solidFill>
              </a:rPr>
              <a:t>September 30, 2023</a:t>
            </a:r>
            <a:endParaRPr lang="en-US" sz="6600"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a:spcAft>
                <a:spcPts val="600"/>
              </a:spcAft>
            </a:pPr>
            <a:fld id="{2B7CE8FA-72F2-4D7A-AE62-9FBBB556B67C}" type="slidenum">
              <a:rPr lang="en-US">
                <a:solidFill>
                  <a:schemeClr val="tx1"/>
                </a:solidFill>
              </a:rPr>
              <a:pPr>
                <a:spcAft>
                  <a:spcPts val="600"/>
                </a:spcAft>
              </a:pPr>
              <a:t>1</a:t>
            </a:fld>
            <a:endParaRPr lang="en-US">
              <a:solidFill>
                <a:schemeClr val="tx1"/>
              </a:solidFill>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066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7340B-98C2-413E-B9CC-3F21520CFA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8DD2A0D-508B-4263-A121-F71B9EEE8B3D}"/>
              </a:ext>
            </a:extLst>
          </p:cNvPr>
          <p:cNvSpPr txBox="1"/>
          <p:nvPr/>
        </p:nvSpPr>
        <p:spPr>
          <a:xfrm>
            <a:off x="3388659" y="6373907"/>
            <a:ext cx="62244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p>
        </p:txBody>
      </p:sp>
      <p:pic>
        <p:nvPicPr>
          <p:cNvPr id="3" name="Picture 2">
            <a:extLst>
              <a:ext uri="{FF2B5EF4-FFF2-40B4-BE49-F238E27FC236}">
                <a16:creationId xmlns:a16="http://schemas.microsoft.com/office/drawing/2014/main" id="{494AB7B6-32F6-A5EF-7BFD-0900F1026DD2}"/>
              </a:ext>
            </a:extLst>
          </p:cNvPr>
          <p:cNvPicPr>
            <a:picLocks noChangeAspect="1"/>
          </p:cNvPicPr>
          <p:nvPr/>
        </p:nvPicPr>
        <p:blipFill>
          <a:blip r:embed="rId2"/>
          <a:stretch>
            <a:fillRect/>
          </a:stretch>
        </p:blipFill>
        <p:spPr>
          <a:xfrm>
            <a:off x="2193483" y="131333"/>
            <a:ext cx="7805033" cy="6057900"/>
          </a:xfrm>
          <a:prstGeom prst="rect">
            <a:avLst/>
          </a:prstGeom>
        </p:spPr>
      </p:pic>
    </p:spTree>
    <p:extLst>
      <p:ext uri="{BB962C8B-B14F-4D97-AF65-F5344CB8AC3E}">
        <p14:creationId xmlns:p14="http://schemas.microsoft.com/office/powerpoint/2010/main" val="409815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7340B-98C2-413E-B9CC-3F21520CFA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8DD2A0D-508B-4263-A121-F71B9EEE8B3D}"/>
              </a:ext>
            </a:extLst>
          </p:cNvPr>
          <p:cNvSpPr txBox="1"/>
          <p:nvPr/>
        </p:nvSpPr>
        <p:spPr>
          <a:xfrm>
            <a:off x="3388659" y="6373907"/>
            <a:ext cx="62244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p>
        </p:txBody>
      </p:sp>
      <p:pic>
        <p:nvPicPr>
          <p:cNvPr id="3" name="Picture 2">
            <a:extLst>
              <a:ext uri="{FF2B5EF4-FFF2-40B4-BE49-F238E27FC236}">
                <a16:creationId xmlns:a16="http://schemas.microsoft.com/office/drawing/2014/main" id="{FC657312-31C3-606E-5E23-EAFE9D1FF6C8}"/>
              </a:ext>
            </a:extLst>
          </p:cNvPr>
          <p:cNvPicPr>
            <a:picLocks noChangeAspect="1"/>
          </p:cNvPicPr>
          <p:nvPr/>
        </p:nvPicPr>
        <p:blipFill>
          <a:blip r:embed="rId2"/>
          <a:stretch>
            <a:fillRect/>
          </a:stretch>
        </p:blipFill>
        <p:spPr>
          <a:xfrm>
            <a:off x="3072667" y="131930"/>
            <a:ext cx="6106363" cy="6115964"/>
          </a:xfrm>
          <a:prstGeom prst="rect">
            <a:avLst/>
          </a:prstGeom>
        </p:spPr>
      </p:pic>
    </p:spTree>
    <p:extLst>
      <p:ext uri="{BB962C8B-B14F-4D97-AF65-F5344CB8AC3E}">
        <p14:creationId xmlns:p14="http://schemas.microsoft.com/office/powerpoint/2010/main" val="371828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600" b="1" i="1" u="sng" dirty="0">
                <a:solidFill>
                  <a:schemeClr val="tx1"/>
                </a:solidFill>
              </a:rPr>
              <a:t>“Extra Payments for 2023”</a:t>
            </a:r>
          </a:p>
        </p:txBody>
      </p:sp>
      <p:sp>
        <p:nvSpPr>
          <p:cNvPr id="6" name="Rectangle 3">
            <a:extLst>
              <a:ext uri="{FF2B5EF4-FFF2-40B4-BE49-F238E27FC236}">
                <a16:creationId xmlns:a16="http://schemas.microsoft.com/office/drawing/2014/main" id="{DD20F5D4-F2E5-1D9E-0F21-A729A6A306DE}"/>
              </a:ext>
            </a:extLst>
          </p:cNvPr>
          <p:cNvSpPr txBox="1">
            <a:spLocks noChangeArrowheads="1"/>
          </p:cNvSpPr>
          <p:nvPr/>
        </p:nvSpPr>
        <p:spPr bwMode="auto">
          <a:xfrm>
            <a:off x="608792" y="1485984"/>
            <a:ext cx="11194432" cy="444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0025" lvl="1" indent="0">
              <a:buNone/>
            </a:pPr>
            <a:r>
              <a:rPr lang="en-US" sz="4400" dirty="0">
                <a:solidFill>
                  <a:schemeClr val="tx1"/>
                </a:solidFill>
              </a:rPr>
              <a:t>The Finance Committee &amp; the Chancellor have proposed distributing monies in </a:t>
            </a:r>
            <a:r>
              <a:rPr lang="en-US" sz="4400" dirty="0">
                <a:solidFill>
                  <a:srgbClr val="FF0000"/>
                </a:solidFill>
              </a:rPr>
              <a:t>December, 2023</a:t>
            </a:r>
            <a:r>
              <a:rPr lang="en-US" sz="4400" dirty="0">
                <a:solidFill>
                  <a:schemeClr val="tx1"/>
                </a:solidFill>
              </a:rPr>
              <a:t> </a:t>
            </a:r>
            <a:r>
              <a:rPr lang="en-US" sz="4400" dirty="0">
                <a:solidFill>
                  <a:srgbClr val="FF0000"/>
                </a:solidFill>
              </a:rPr>
              <a:t>contingent on funds being available</a:t>
            </a:r>
          </a:p>
          <a:p>
            <a:pPr marL="657225" lvl="1" indent="-457200"/>
            <a:r>
              <a:rPr lang="en-US" sz="4000" dirty="0">
                <a:solidFill>
                  <a:schemeClr val="tx1"/>
                </a:solidFill>
              </a:rPr>
              <a:t>$500: </a:t>
            </a:r>
            <a:r>
              <a:rPr lang="en-US" sz="3200" dirty="0">
                <a:solidFill>
                  <a:schemeClr val="tx1"/>
                </a:solidFill>
              </a:rPr>
              <a:t>Archdiocesan Assembly paid to St. Nicholas</a:t>
            </a:r>
          </a:p>
          <a:p>
            <a:pPr marL="657225" lvl="1" indent="-457200"/>
            <a:r>
              <a:rPr lang="en-US" sz="3200" dirty="0">
                <a:solidFill>
                  <a:schemeClr val="tx1"/>
                </a:solidFill>
              </a:rPr>
              <a:t>$</a:t>
            </a:r>
            <a:r>
              <a:rPr lang="en-US" sz="4000" dirty="0">
                <a:solidFill>
                  <a:schemeClr val="tx1"/>
                </a:solidFill>
              </a:rPr>
              <a:t>2700: </a:t>
            </a:r>
            <a:r>
              <a:rPr lang="en-US" sz="2800" dirty="0">
                <a:solidFill>
                  <a:schemeClr val="tx1"/>
                </a:solidFill>
              </a:rPr>
              <a:t>Organizational Donation - Seminaries</a:t>
            </a:r>
          </a:p>
          <a:p>
            <a:pPr marL="657225" lvl="1" indent="-457200"/>
            <a:r>
              <a:rPr lang="en-US" sz="4000" dirty="0">
                <a:solidFill>
                  <a:schemeClr val="tx1"/>
                </a:solidFill>
              </a:rPr>
              <a:t>$500: </a:t>
            </a:r>
            <a:r>
              <a:rPr lang="en-US" sz="2800" dirty="0">
                <a:solidFill>
                  <a:schemeClr val="tx1"/>
                </a:solidFill>
              </a:rPr>
              <a:t>Stewards of the OCA</a:t>
            </a:r>
          </a:p>
          <a:p>
            <a:pPr marL="657225" lvl="1" indent="-457200"/>
            <a:r>
              <a:rPr lang="en-US" sz="4000" dirty="0">
                <a:solidFill>
                  <a:schemeClr val="tx1"/>
                </a:solidFill>
              </a:rPr>
              <a:t>$1000: </a:t>
            </a:r>
            <a:r>
              <a:rPr lang="en-US" sz="2800" dirty="0">
                <a:solidFill>
                  <a:schemeClr val="tx1"/>
                </a:solidFill>
              </a:rPr>
              <a:t>Archdiocesan - Other (Episcopal &amp; Chancellor Discretionary)</a:t>
            </a:r>
          </a:p>
        </p:txBody>
      </p:sp>
    </p:spTree>
    <p:extLst>
      <p:ext uri="{BB962C8B-B14F-4D97-AF65-F5344CB8AC3E}">
        <p14:creationId xmlns:p14="http://schemas.microsoft.com/office/powerpoint/2010/main" val="42921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2351242"/>
            <a:ext cx="10986250" cy="223059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i="1" dirty="0">
                <a:solidFill>
                  <a:schemeClr val="tx1"/>
                </a:solidFill>
              </a:rPr>
              <a:t>2024 ADOW</a:t>
            </a:r>
          </a:p>
          <a:p>
            <a:pPr algn="ctr"/>
            <a:r>
              <a:rPr lang="en-US" sz="8000" b="1" i="1" dirty="0">
                <a:solidFill>
                  <a:schemeClr val="tx1"/>
                </a:solidFill>
              </a:rPr>
              <a:t>Proposed Budget </a:t>
            </a:r>
          </a:p>
        </p:txBody>
      </p:sp>
    </p:spTree>
    <p:extLst>
      <p:ext uri="{BB962C8B-B14F-4D97-AF65-F5344CB8AC3E}">
        <p14:creationId xmlns:p14="http://schemas.microsoft.com/office/powerpoint/2010/main" val="54567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1D33B94-B16B-C74A-8DA8-B616DF8C20FB}"/>
              </a:ext>
            </a:extLst>
          </p:cNvPr>
          <p:cNvPicPr>
            <a:picLocks noChangeAspect="1"/>
          </p:cNvPicPr>
          <p:nvPr/>
        </p:nvPicPr>
        <p:blipFill>
          <a:blip r:embed="rId2"/>
          <a:stretch>
            <a:fillRect/>
          </a:stretch>
        </p:blipFill>
        <p:spPr>
          <a:xfrm>
            <a:off x="174461" y="1030779"/>
            <a:ext cx="11851538" cy="4588459"/>
          </a:xfrm>
          <a:prstGeom prst="rect">
            <a:avLst/>
          </a:prstGeom>
        </p:spPr>
      </p:pic>
    </p:spTree>
    <p:extLst>
      <p:ext uri="{BB962C8B-B14F-4D97-AF65-F5344CB8AC3E}">
        <p14:creationId xmlns:p14="http://schemas.microsoft.com/office/powerpoint/2010/main" val="427919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30FD5F-D68B-2950-284C-68F5DE86CA32}"/>
              </a:ext>
            </a:extLst>
          </p:cNvPr>
          <p:cNvPicPr>
            <a:picLocks noChangeAspect="1"/>
          </p:cNvPicPr>
          <p:nvPr/>
        </p:nvPicPr>
        <p:blipFill>
          <a:blip r:embed="rId2"/>
          <a:stretch>
            <a:fillRect/>
          </a:stretch>
        </p:blipFill>
        <p:spPr>
          <a:xfrm>
            <a:off x="743925" y="255634"/>
            <a:ext cx="10635996" cy="5952744"/>
          </a:xfrm>
          <a:prstGeom prst="rect">
            <a:avLst/>
          </a:prstGeom>
        </p:spPr>
      </p:pic>
    </p:spTree>
    <p:extLst>
      <p:ext uri="{BB962C8B-B14F-4D97-AF65-F5344CB8AC3E}">
        <p14:creationId xmlns:p14="http://schemas.microsoft.com/office/powerpoint/2010/main" val="369361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211DC72-1D13-3D96-A0CD-E03DBF4DB8A3}"/>
              </a:ext>
            </a:extLst>
          </p:cNvPr>
          <p:cNvPicPr>
            <a:picLocks noChangeAspect="1"/>
          </p:cNvPicPr>
          <p:nvPr/>
        </p:nvPicPr>
        <p:blipFill>
          <a:blip r:embed="rId2"/>
          <a:stretch>
            <a:fillRect/>
          </a:stretch>
        </p:blipFill>
        <p:spPr>
          <a:xfrm>
            <a:off x="547272" y="298655"/>
            <a:ext cx="11015853" cy="5855970"/>
          </a:xfrm>
          <a:prstGeom prst="rect">
            <a:avLst/>
          </a:prstGeom>
        </p:spPr>
      </p:pic>
    </p:spTree>
    <p:extLst>
      <p:ext uri="{BB962C8B-B14F-4D97-AF65-F5344CB8AC3E}">
        <p14:creationId xmlns:p14="http://schemas.microsoft.com/office/powerpoint/2010/main" val="159252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2066F9-F4B9-53E4-68FF-F7002998055B}"/>
              </a:ext>
            </a:extLst>
          </p:cNvPr>
          <p:cNvSpPr>
            <a:spLocks noGrp="1"/>
          </p:cNvSpPr>
          <p:nvPr>
            <p:ph type="sldNum" sz="quarter" idx="12"/>
          </p:nvPr>
        </p:nvSpPr>
        <p:spPr/>
        <p:txBody>
          <a:bodyPr/>
          <a:lstStyle/>
          <a:p>
            <a:fld id="{2B7CE8FA-72F2-4D7A-AE62-9FBBB556B67C}" type="slidenum">
              <a:rPr lang="en-US" smtClean="0"/>
              <a:t>17</a:t>
            </a:fld>
            <a:endParaRPr lang="en-US" dirty="0"/>
          </a:p>
        </p:txBody>
      </p:sp>
      <p:pic>
        <p:nvPicPr>
          <p:cNvPr id="3" name="Picture 2">
            <a:extLst>
              <a:ext uri="{FF2B5EF4-FFF2-40B4-BE49-F238E27FC236}">
                <a16:creationId xmlns:a16="http://schemas.microsoft.com/office/drawing/2014/main" id="{4E981CDF-57F9-4585-9DB5-9F2C7F8B1AD5}"/>
              </a:ext>
            </a:extLst>
          </p:cNvPr>
          <p:cNvPicPr>
            <a:picLocks noChangeAspect="1"/>
          </p:cNvPicPr>
          <p:nvPr/>
        </p:nvPicPr>
        <p:blipFill>
          <a:blip r:embed="rId2"/>
          <a:stretch>
            <a:fillRect/>
          </a:stretch>
        </p:blipFill>
        <p:spPr>
          <a:xfrm>
            <a:off x="1156876" y="234617"/>
            <a:ext cx="9952253" cy="5999302"/>
          </a:xfrm>
          <a:prstGeom prst="rect">
            <a:avLst/>
          </a:prstGeom>
        </p:spPr>
      </p:pic>
    </p:spTree>
    <p:extLst>
      <p:ext uri="{BB962C8B-B14F-4D97-AF65-F5344CB8AC3E}">
        <p14:creationId xmlns:p14="http://schemas.microsoft.com/office/powerpoint/2010/main" val="142727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i="1" u="sng" dirty="0">
                <a:solidFill>
                  <a:schemeClr val="tx1"/>
                </a:solidFill>
              </a:rPr>
              <a:t>Mission Board and Mission Status For 2024</a:t>
            </a:r>
          </a:p>
        </p:txBody>
      </p:sp>
      <p:pic>
        <p:nvPicPr>
          <p:cNvPr id="7" name="Picture 6">
            <a:extLst>
              <a:ext uri="{FF2B5EF4-FFF2-40B4-BE49-F238E27FC236}">
                <a16:creationId xmlns:a16="http://schemas.microsoft.com/office/drawing/2014/main" id="{F72FE12F-7AB1-C156-1E18-157252AD79DD}"/>
              </a:ext>
            </a:extLst>
          </p:cNvPr>
          <p:cNvPicPr>
            <a:picLocks noChangeAspect="1"/>
          </p:cNvPicPr>
          <p:nvPr/>
        </p:nvPicPr>
        <p:blipFill>
          <a:blip r:embed="rId2"/>
          <a:stretch>
            <a:fillRect/>
          </a:stretch>
        </p:blipFill>
        <p:spPr>
          <a:xfrm>
            <a:off x="206472" y="1959893"/>
            <a:ext cx="11828145" cy="3093720"/>
          </a:xfrm>
          <a:prstGeom prst="rect">
            <a:avLst/>
          </a:prstGeom>
        </p:spPr>
      </p:pic>
    </p:spTree>
    <p:extLst>
      <p:ext uri="{BB962C8B-B14F-4D97-AF65-F5344CB8AC3E}">
        <p14:creationId xmlns:p14="http://schemas.microsoft.com/office/powerpoint/2010/main" val="208395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600" b="1" i="1" u="sng" dirty="0">
                <a:solidFill>
                  <a:schemeClr val="tx1"/>
                </a:solidFill>
              </a:rPr>
              <a:t>Motion(s)</a:t>
            </a:r>
          </a:p>
        </p:txBody>
      </p:sp>
      <p:sp>
        <p:nvSpPr>
          <p:cNvPr id="6" name="Rectangle 3">
            <a:extLst>
              <a:ext uri="{FF2B5EF4-FFF2-40B4-BE49-F238E27FC236}">
                <a16:creationId xmlns:a16="http://schemas.microsoft.com/office/drawing/2014/main" id="{DD20F5D4-F2E5-1D9E-0F21-A729A6A306DE}"/>
              </a:ext>
            </a:extLst>
          </p:cNvPr>
          <p:cNvSpPr txBox="1">
            <a:spLocks noChangeArrowheads="1"/>
          </p:cNvSpPr>
          <p:nvPr/>
        </p:nvSpPr>
        <p:spPr bwMode="auto">
          <a:xfrm>
            <a:off x="503853" y="1883312"/>
            <a:ext cx="11140751"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14425" lvl="1" indent="-914400">
              <a:buFont typeface="+mj-lt"/>
              <a:buAutoNum type="arabicPeriod"/>
            </a:pPr>
            <a:r>
              <a:rPr lang="en-US" sz="4800" strike="noStrike" dirty="0">
                <a:solidFill>
                  <a:schemeClr val="tx1"/>
                </a:solidFill>
              </a:rPr>
              <a:t>Accept the 2024 budget as presented</a:t>
            </a:r>
          </a:p>
        </p:txBody>
      </p:sp>
    </p:spTree>
    <p:extLst>
      <p:ext uri="{BB962C8B-B14F-4D97-AF65-F5344CB8AC3E}">
        <p14:creationId xmlns:p14="http://schemas.microsoft.com/office/powerpoint/2010/main" val="375851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i="1" u="sng" dirty="0">
                <a:solidFill>
                  <a:schemeClr val="tx1"/>
                </a:solidFill>
              </a:rPr>
              <a:t>Executive Summary 2022</a:t>
            </a:r>
          </a:p>
        </p:txBody>
      </p:sp>
      <p:sp>
        <p:nvSpPr>
          <p:cNvPr id="7" name="TextBox 6">
            <a:extLst>
              <a:ext uri="{FF2B5EF4-FFF2-40B4-BE49-F238E27FC236}">
                <a16:creationId xmlns:a16="http://schemas.microsoft.com/office/drawing/2014/main" id="{5DE07EED-9BCE-6254-44BB-63EB4E93B21D}"/>
              </a:ext>
            </a:extLst>
          </p:cNvPr>
          <p:cNvSpPr txBox="1"/>
          <p:nvPr/>
        </p:nvSpPr>
        <p:spPr>
          <a:xfrm>
            <a:off x="152400" y="1408367"/>
            <a:ext cx="11772900" cy="4708981"/>
          </a:xfrm>
          <a:prstGeom prst="rect">
            <a:avLst/>
          </a:prstGeom>
          <a:noFill/>
        </p:spPr>
        <p:txBody>
          <a:bodyPr wrap="square">
            <a:spAutoFit/>
          </a:bodyPr>
          <a:lstStyle/>
          <a:p>
            <a:pPr marL="342900" indent="-342900">
              <a:buFont typeface="Arial" panose="020B0604020202020204" pitchFamily="34" charset="0"/>
              <a:buChar char="•"/>
            </a:pPr>
            <a:r>
              <a:rPr lang="en-US" sz="2400" dirty="0"/>
              <a:t>2022 Budget = $ 106,519</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Parishes paid their full 2022 First Fruits giving obligations, except 4 Parishes which were received early 2023</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Additional $5,756 received via past unpaid invoices</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latin typeface="Calibri" panose="020F0502020204030204" pitchFamily="34" charset="0"/>
              </a:rPr>
              <a:t>Income ($99K) exceeded Expenses ($94.6K)</a:t>
            </a:r>
          </a:p>
          <a:p>
            <a:pPr marL="342900" indent="-342900">
              <a:buFont typeface="Arial" panose="020B0604020202020204" pitchFamily="34" charset="0"/>
              <a:buChar char="•"/>
            </a:pPr>
            <a:endParaRPr lang="en-US" sz="1000" dirty="0">
              <a:latin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rPr>
              <a:t>Net Income = $4,414</a:t>
            </a:r>
          </a:p>
          <a:p>
            <a:pPr marL="800100" lvl="1" indent="-342900">
              <a:buFont typeface="Arial" panose="020B0604020202020204" pitchFamily="34" charset="0"/>
              <a:buChar char="•"/>
            </a:pPr>
            <a:r>
              <a:rPr lang="en-US" sz="2400" b="1" dirty="0">
                <a:latin typeface="Calibri" panose="020F0502020204030204" pitchFamily="34" charset="0"/>
              </a:rPr>
              <a:t>Compared to 2021, the ADOW went from a </a:t>
            </a:r>
            <a:r>
              <a:rPr lang="en-US" sz="2400" b="1" dirty="0">
                <a:solidFill>
                  <a:srgbClr val="FF0000"/>
                </a:solidFill>
                <a:latin typeface="Calibri" panose="020F0502020204030204" pitchFamily="34" charset="0"/>
              </a:rPr>
              <a:t>-$12K </a:t>
            </a:r>
            <a:r>
              <a:rPr lang="en-US" sz="2400" b="1" dirty="0">
                <a:latin typeface="Calibri" panose="020F0502020204030204" pitchFamily="34" charset="0"/>
              </a:rPr>
              <a:t>net income to a positive $4K  </a:t>
            </a:r>
          </a:p>
          <a:p>
            <a:pPr marL="342900" indent="-342900">
              <a:buFont typeface="Arial" panose="020B0604020202020204" pitchFamily="34" charset="0"/>
              <a:buChar char="•"/>
            </a:pPr>
            <a:endParaRPr lang="en-US" sz="1000" b="1" dirty="0">
              <a:latin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rPr>
              <a:t>Thanks to the funding of the Operating account of $24K, cash flow throughout the year was not an issue </a:t>
            </a:r>
            <a:r>
              <a:rPr lang="en-US" sz="2400" b="1" i="1" u="sng" dirty="0">
                <a:latin typeface="Calibri" panose="020F0502020204030204" pitchFamily="34" charset="0"/>
              </a:rPr>
              <a:t>AND</a:t>
            </a:r>
            <a:r>
              <a:rPr lang="en-US" sz="2400" dirty="0">
                <a:latin typeface="Calibri" panose="020F0502020204030204" pitchFamily="34" charset="0"/>
              </a:rPr>
              <a:t> the steady &amp; timely receipt of First Fruits income prevented us from having to draw down from the OPS Reserve account</a:t>
            </a:r>
            <a:endParaRPr lang="en-US" sz="2400" dirty="0"/>
          </a:p>
        </p:txBody>
      </p:sp>
    </p:spTree>
    <p:extLst>
      <p:ext uri="{BB962C8B-B14F-4D97-AF65-F5344CB8AC3E}">
        <p14:creationId xmlns:p14="http://schemas.microsoft.com/office/powerpoint/2010/main" val="397138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i="1" u="sng" dirty="0">
                <a:solidFill>
                  <a:schemeClr val="tx1"/>
                </a:solidFill>
              </a:rPr>
              <a:t>Financial Review Committee</a:t>
            </a:r>
          </a:p>
        </p:txBody>
      </p:sp>
      <p:sp>
        <p:nvSpPr>
          <p:cNvPr id="6" name="Rectangle 3">
            <a:extLst>
              <a:ext uri="{FF2B5EF4-FFF2-40B4-BE49-F238E27FC236}">
                <a16:creationId xmlns:a16="http://schemas.microsoft.com/office/drawing/2014/main" id="{DD20F5D4-F2E5-1D9E-0F21-A729A6A306DE}"/>
              </a:ext>
            </a:extLst>
          </p:cNvPr>
          <p:cNvSpPr txBox="1">
            <a:spLocks noChangeArrowheads="1"/>
          </p:cNvSpPr>
          <p:nvPr/>
        </p:nvSpPr>
        <p:spPr bwMode="auto">
          <a:xfrm>
            <a:off x="367552" y="1375124"/>
            <a:ext cx="11520725" cy="440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0" indent="-857250">
              <a:buFont typeface="Wingdings" panose="05000000000000000000" pitchFamily="2" charset="2"/>
              <a:buChar char="v"/>
            </a:pPr>
            <a:r>
              <a:rPr lang="en-US" sz="3600" dirty="0">
                <a:solidFill>
                  <a:schemeClr val="tx1"/>
                </a:solidFill>
                <a:latin typeface="Calibri" panose="020F0502020204030204" pitchFamily="34" charset="0"/>
              </a:rPr>
              <a:t>We are still looking for volunteers for our Financial Review Committee</a:t>
            </a:r>
          </a:p>
          <a:p>
            <a:pPr marL="1539875" lvl="1" indent="-625475">
              <a:buFont typeface="Wingdings" panose="05000000000000000000" pitchFamily="2" charset="2"/>
              <a:buChar char="Ø"/>
            </a:pPr>
            <a:r>
              <a:rPr lang="en-US" sz="3200" dirty="0">
                <a:solidFill>
                  <a:srgbClr val="FF0000"/>
                </a:solidFill>
                <a:latin typeface="Calibri" panose="020F0502020204030204" pitchFamily="34" charset="0"/>
              </a:rPr>
              <a:t>Please let Father John know if anyone from your Parish would be interested in assisting</a:t>
            </a:r>
          </a:p>
          <a:p>
            <a:pPr marL="914400" indent="-914400">
              <a:buFont typeface="Wingdings" panose="05000000000000000000" pitchFamily="2" charset="2"/>
              <a:buChar char="v"/>
            </a:pPr>
            <a:r>
              <a:rPr lang="en-US" sz="3600" dirty="0">
                <a:solidFill>
                  <a:schemeClr val="tx1"/>
                </a:solidFill>
                <a:latin typeface="Calibri" panose="020F0502020204030204" pitchFamily="34" charset="0"/>
              </a:rPr>
              <a:t>The Committee has completed their review of CY 2021 &amp; 2022</a:t>
            </a:r>
          </a:p>
          <a:p>
            <a:pPr marL="914400" indent="-914400">
              <a:buFont typeface="Wingdings" panose="05000000000000000000" pitchFamily="2" charset="2"/>
              <a:buChar char="v"/>
            </a:pPr>
            <a:r>
              <a:rPr lang="en-US" sz="3600" dirty="0">
                <a:solidFill>
                  <a:schemeClr val="tx1"/>
                </a:solidFill>
                <a:latin typeface="Calibri" panose="020F0502020204030204" pitchFamily="34" charset="0"/>
              </a:rPr>
              <a:t>The Committee will complete their review of CY 2023 before the February 2024 Archdiocese Council meeting</a:t>
            </a:r>
          </a:p>
        </p:txBody>
      </p:sp>
    </p:spTree>
    <p:extLst>
      <p:ext uri="{BB962C8B-B14F-4D97-AF65-F5344CB8AC3E}">
        <p14:creationId xmlns:p14="http://schemas.microsoft.com/office/powerpoint/2010/main" val="300406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825909" y="294968"/>
            <a:ext cx="5063614" cy="5810864"/>
          </a:xfrm>
        </p:spPr>
        <p:txBody>
          <a:bodyPr vert="horz" lIns="91440" tIns="45720" rIns="91440" bIns="45720" rtlCol="0" anchor="ctr">
            <a:normAutofit/>
          </a:bodyPr>
          <a:lstStyle/>
          <a:p>
            <a:pPr lvl="0">
              <a:lnSpc>
                <a:spcPct val="90000"/>
              </a:lnSpc>
              <a:spcBef>
                <a:spcPts val="1200"/>
              </a:spcBef>
              <a:spcAft>
                <a:spcPts val="200"/>
              </a:spcAft>
              <a:buClr>
                <a:srgbClr val="E48312"/>
              </a:buClr>
              <a:buSzPct val="100000"/>
            </a:pPr>
            <a:r>
              <a:rPr lang="en-US" sz="5400" i="1" dirty="0">
                <a:solidFill>
                  <a:srgbClr val="FFFFFF"/>
                </a:solidFill>
              </a:rPr>
              <a:t>QUESTIONS?</a:t>
            </a:r>
            <a:br>
              <a:rPr lang="en-US" sz="5400" i="1" dirty="0">
                <a:solidFill>
                  <a:srgbClr val="FFFFFF"/>
                </a:solidFill>
              </a:rPr>
            </a:br>
            <a:br>
              <a:rPr lang="en-US" sz="5400" i="1" dirty="0">
                <a:solidFill>
                  <a:srgbClr val="FFFFFF"/>
                </a:solidFill>
              </a:rPr>
            </a:br>
            <a:br>
              <a:rPr lang="en-US" sz="5400" i="1" dirty="0">
                <a:solidFill>
                  <a:srgbClr val="FFFFFF"/>
                </a:solidFill>
              </a:rPr>
            </a:br>
            <a:r>
              <a:rPr lang="en-US" sz="2400" cap="all" spc="200" dirty="0">
                <a:solidFill>
                  <a:srgbClr val="FFFFFF"/>
                </a:solidFill>
                <a:latin typeface="Calibri" panose="020F0502020204030204"/>
                <a:ea typeface="+mn-ea"/>
                <a:cs typeface="+mn-cs"/>
              </a:rPr>
              <a:t>Archdiocese of Washington</a:t>
            </a:r>
            <a:br>
              <a:rPr lang="en-US" sz="2400" cap="all" spc="200" dirty="0">
                <a:solidFill>
                  <a:srgbClr val="FFFFFF"/>
                </a:solidFill>
                <a:latin typeface="Calibri" panose="020F0502020204030204"/>
                <a:ea typeface="+mn-ea"/>
                <a:cs typeface="+mn-cs"/>
              </a:rPr>
            </a:br>
            <a:br>
              <a:rPr lang="en-US" sz="2400" cap="all" spc="200" dirty="0">
                <a:solidFill>
                  <a:srgbClr val="FFFFFF"/>
                </a:solidFill>
                <a:latin typeface="Calibri" panose="020F0502020204030204"/>
                <a:ea typeface="+mn-ea"/>
                <a:cs typeface="+mn-cs"/>
              </a:rPr>
            </a:br>
            <a:r>
              <a:rPr lang="en-US" sz="2400" cap="all" spc="200" dirty="0">
                <a:solidFill>
                  <a:srgbClr val="FFFFFF"/>
                </a:solidFill>
                <a:latin typeface="Calibri" panose="020F0502020204030204"/>
                <a:ea typeface="+mn-ea"/>
                <a:cs typeface="+mn-cs"/>
              </a:rPr>
              <a:t>Finance Committee</a:t>
            </a:r>
            <a:br>
              <a:rPr lang="en-US" sz="2400" cap="all" spc="200" dirty="0">
                <a:solidFill>
                  <a:srgbClr val="FFFFFF"/>
                </a:solidFill>
                <a:latin typeface="Calibri" panose="020F0502020204030204"/>
                <a:ea typeface="+mn-ea"/>
                <a:cs typeface="+mn-cs"/>
              </a:rPr>
            </a:br>
            <a:br>
              <a:rPr lang="en-US" sz="2400" cap="all" spc="200" dirty="0">
                <a:solidFill>
                  <a:srgbClr val="FFFFFF"/>
                </a:solidFill>
                <a:latin typeface="Calibri" panose="020F0502020204030204"/>
                <a:ea typeface="+mn-ea"/>
                <a:cs typeface="+mn-cs"/>
              </a:rPr>
            </a:br>
            <a:r>
              <a:rPr lang="en-US" sz="2400" cap="all" spc="200" dirty="0">
                <a:solidFill>
                  <a:srgbClr val="FFFFFF"/>
                </a:solidFill>
                <a:latin typeface="Calibri" panose="020F0502020204030204"/>
              </a:rPr>
              <a:t>SEPTEMBER 30, 2023</a:t>
            </a:r>
            <a:br>
              <a:rPr lang="en-US" sz="2400" cap="all" spc="200" dirty="0">
                <a:solidFill>
                  <a:srgbClr val="FFFFFF"/>
                </a:solidFill>
                <a:latin typeface="Calibri" panose="020F0502020204030204"/>
                <a:ea typeface="+mn-ea"/>
                <a:cs typeface="+mn-cs"/>
              </a:rPr>
            </a:br>
            <a:endParaRPr lang="en-US" sz="6600" b="1" i="1"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a:spcAft>
                <a:spcPts val="600"/>
              </a:spcAft>
            </a:pPr>
            <a:fld id="{2B7CE8FA-72F2-4D7A-AE62-9FBBB556B67C}" type="slidenum">
              <a:rPr lang="en-US">
                <a:solidFill>
                  <a:schemeClr val="tx1"/>
                </a:solidFill>
              </a:rPr>
              <a:pPr>
                <a:spcAft>
                  <a:spcPts val="600"/>
                </a:spcAft>
              </a:pPr>
              <a:t>21</a:t>
            </a:fld>
            <a:endParaRPr lang="en-US">
              <a:solidFill>
                <a:schemeClr val="tx1"/>
              </a:solidFill>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00110"/>
          </a:xfrm>
          <a:prstGeom prst="rect">
            <a:avLst/>
          </a:prstGeom>
          <a:noFill/>
        </p:spPr>
        <p:txBody>
          <a:bodyPr wrap="square" rtlCol="0">
            <a:spAutoFit/>
          </a:bodyPr>
          <a:lstStyle/>
          <a:p>
            <a:pPr algn="ctr"/>
            <a:r>
              <a:rPr lang="en-US"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Thank You!</a:t>
            </a:r>
            <a:endParaRPr lang="en-US" b="1" i="1" dirty="0">
              <a:latin typeface="Script MT Bold" panose="03040602040607080904" pitchFamily="66" charset="0"/>
            </a:endParaRPr>
          </a:p>
        </p:txBody>
      </p:sp>
    </p:spTree>
    <p:extLst>
      <p:ext uri="{BB962C8B-B14F-4D97-AF65-F5344CB8AC3E}">
        <p14:creationId xmlns:p14="http://schemas.microsoft.com/office/powerpoint/2010/main" val="24959941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415633" y="240030"/>
            <a:ext cx="11471567" cy="5760719"/>
          </a:xfrm>
        </p:spPr>
        <p:txBody>
          <a:bodyPr vert="horz" lIns="91440" tIns="45720" rIns="91440" bIns="45720" rtlCol="0" anchor="ctr">
            <a:normAutofit/>
          </a:bodyPr>
          <a:lstStyle/>
          <a:p>
            <a:pPr lvl="0" algn="ctr" defTabSz="457200">
              <a:lnSpc>
                <a:spcPct val="100000"/>
              </a:lnSpc>
              <a:spcBef>
                <a:spcPts val="0"/>
              </a:spcBef>
            </a:pPr>
            <a:r>
              <a:rPr lang="en-US" sz="4400" dirty="0">
                <a:solidFill>
                  <a:schemeClr val="tx1"/>
                </a:solidFill>
                <a:latin typeface="Times New Roman" panose="02020603050405020304" pitchFamily="18" charset="0"/>
                <a:cs typeface="Times New Roman" panose="02020603050405020304" pitchFamily="18" charset="0"/>
              </a:rPr>
              <a:t>Archdiocese of Washington </a:t>
            </a:r>
            <a:br>
              <a:rPr lang="en-US" sz="4400" dirty="0">
                <a:solidFill>
                  <a:schemeClr val="tx1"/>
                </a:solidFill>
                <a:latin typeface="Times New Roman" panose="02020603050405020304" pitchFamily="18" charset="0"/>
                <a:cs typeface="Times New Roman" panose="02020603050405020304" pitchFamily="18" charset="0"/>
              </a:rPr>
            </a:br>
            <a:br>
              <a:rPr lang="en-US" sz="44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rPr>
              <a:t>Distinguished Diocesan Benefactors</a:t>
            </a:r>
            <a:br>
              <a:rPr lang="en-US" sz="4000" b="1" i="1" dirty="0">
                <a:solidFill>
                  <a:schemeClr val="tx1"/>
                </a:solidFill>
              </a:rPr>
            </a:br>
            <a:br>
              <a:rPr lang="en-US" sz="4000" b="1" i="1" dirty="0">
                <a:solidFill>
                  <a:schemeClr val="tx1"/>
                </a:solidFill>
              </a:rPr>
            </a:br>
            <a:r>
              <a:rPr lang="en-US" sz="3600" spc="0" dirty="0">
                <a:solidFill>
                  <a:srgbClr val="FFC000"/>
                </a:solidFill>
                <a:latin typeface="Lucida Calligraphy" panose="03010101010101010101" pitchFamily="66" charset="0"/>
                <a:ea typeface="+mn-ea"/>
                <a:cs typeface="Vijaya" panose="020B0502040204020203" pitchFamily="18" charset="0"/>
              </a:rPr>
              <a:t>Thank You</a:t>
            </a:r>
            <a:r>
              <a:rPr lang="en-US" sz="3600" b="1" spc="0" dirty="0">
                <a:solidFill>
                  <a:srgbClr val="FFC000"/>
                </a:solidFill>
                <a:latin typeface="Lucida Calligraphy" panose="03010101010101010101" pitchFamily="66" charset="0"/>
                <a:ea typeface="+mn-ea"/>
                <a:cs typeface="Vijaya" panose="020B0502040204020203" pitchFamily="18" charset="0"/>
              </a:rPr>
              <a:t>! </a:t>
            </a:r>
            <a:br>
              <a:rPr lang="en-US" sz="3600" b="1" spc="0" dirty="0">
                <a:solidFill>
                  <a:srgbClr val="FFC000"/>
                </a:solidFill>
                <a:latin typeface="Lucida Calligraphy" panose="03010101010101010101" pitchFamily="66" charset="0"/>
                <a:ea typeface="+mn-ea"/>
                <a:cs typeface="Vijaya" panose="020B0502040204020203" pitchFamily="18" charset="0"/>
              </a:rPr>
            </a:br>
            <a:r>
              <a:rPr lang="en-US" sz="3600" spc="0" dirty="0">
                <a:solidFill>
                  <a:srgbClr val="FFC000"/>
                </a:solidFill>
                <a:latin typeface="Lucida Calligraphy" panose="03010101010101010101" pitchFamily="66" charset="0"/>
                <a:ea typeface="+mn-ea"/>
                <a:cs typeface="Vijaya" panose="020B0502040204020203" pitchFamily="18" charset="0"/>
              </a:rPr>
              <a:t>We Rejoice in your Generosity</a:t>
            </a:r>
            <a:r>
              <a:rPr lang="en-US" sz="3600" b="1" spc="0" dirty="0">
                <a:solidFill>
                  <a:srgbClr val="FFC000"/>
                </a:solidFill>
                <a:latin typeface="Lucida Calligraphy" panose="03010101010101010101" pitchFamily="66" charset="0"/>
                <a:ea typeface="+mn-ea"/>
                <a:cs typeface="Vijaya" panose="020B0502040204020203" pitchFamily="18" charset="0"/>
              </a:rPr>
              <a:t>!</a:t>
            </a:r>
            <a:br>
              <a:rPr lang="en-US" sz="3600" b="1" spc="0" dirty="0">
                <a:solidFill>
                  <a:srgbClr val="FFC000"/>
                </a:solidFill>
                <a:latin typeface="Lucida Calligraphy" panose="03010101010101010101" pitchFamily="66" charset="0"/>
                <a:ea typeface="+mn-ea"/>
                <a:cs typeface="Vijaya" panose="020B0502040204020203" pitchFamily="18" charset="0"/>
              </a:rPr>
            </a:br>
            <a:br>
              <a:rPr lang="en-US" sz="3200" b="1" spc="0" dirty="0">
                <a:solidFill>
                  <a:srgbClr val="FFC000"/>
                </a:solidFill>
                <a:latin typeface="Lucida Calligraphy" panose="03010101010101010101" pitchFamily="66" charset="0"/>
                <a:ea typeface="+mn-ea"/>
                <a:cs typeface="Vijaya" panose="020B0502040204020203" pitchFamily="18" charset="0"/>
              </a:rPr>
            </a:br>
            <a:r>
              <a:rPr lang="en-US" sz="2000" spc="0" dirty="0">
                <a:solidFill>
                  <a:srgbClr val="FFC000"/>
                </a:solidFill>
                <a:latin typeface="Lucida Calligraphy" panose="03010101010101010101" pitchFamily="66" charset="0"/>
                <a:cs typeface="Vijaya" panose="020B0502040204020203" pitchFamily="18" charset="0"/>
              </a:rPr>
              <a:t>As benefactors, we identify, bring awareness to and support – spiritually, physically and financially- those activities, projects and ministries requiring substantial and significant need within our Archdiocese</a:t>
            </a:r>
            <a:endParaRPr lang="en-US" sz="2700" i="1"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Becoming Vessels of Grace </a:t>
            </a:r>
            <a:endParaRPr kumimoji="0" lang="en-US" sz="1800" b="0" i="1"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p:txBody>
      </p:sp>
    </p:spTree>
    <p:extLst>
      <p:ext uri="{BB962C8B-B14F-4D97-AF65-F5344CB8AC3E}">
        <p14:creationId xmlns:p14="http://schemas.microsoft.com/office/powerpoint/2010/main" val="6808386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u="sng" dirty="0">
                <a:solidFill>
                  <a:srgbClr val="FFFFFF"/>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u="sng" dirty="0">
                <a:solidFill>
                  <a:srgbClr val="FFFFFF"/>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u="sng" dirty="0">
                <a:solidFill>
                  <a:srgbClr val="FFFFFF"/>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lgn="ctr">
              <a:buNone/>
            </a:pPr>
            <a:r>
              <a:rPr lang="en-US" sz="3200" dirty="0">
                <a:solidFill>
                  <a:schemeClr val="tx1">
                    <a:lumMod val="85000"/>
                    <a:lumOff val="15000"/>
                  </a:schemeClr>
                </a:solidFill>
              </a:rPr>
              <a:t>    2022 Activity</a:t>
            </a:r>
            <a:endParaRPr lang="en-US" sz="4000" dirty="0">
              <a:solidFill>
                <a:schemeClr val="tx1">
                  <a:lumMod val="85000"/>
                  <a:lumOff val="15000"/>
                </a:schemeClr>
              </a:solidFill>
            </a:endParaRPr>
          </a:p>
          <a:p>
            <a:pPr marL="0" indent="0">
              <a:lnSpc>
                <a:spcPct val="100000"/>
              </a:lnSpc>
              <a:buNone/>
              <a:tabLst>
                <a:tab pos="2401888" algn="l"/>
                <a:tab pos="2743200" algn="l"/>
                <a:tab pos="3541713" algn="l"/>
                <a:tab pos="3827463" algn="l"/>
              </a:tabLst>
            </a:pPr>
            <a:r>
              <a:rPr lang="en-US" sz="2400" dirty="0">
                <a:solidFill>
                  <a:schemeClr val="tx1">
                    <a:lumMod val="85000"/>
                    <a:lumOff val="15000"/>
                  </a:schemeClr>
                </a:solidFill>
              </a:rPr>
              <a:t> Program Gifts</a:t>
            </a:r>
          </a:p>
          <a:p>
            <a:pPr lvl="1"/>
            <a:r>
              <a:rPr lang="en-US" dirty="0">
                <a:solidFill>
                  <a:schemeClr val="tx1">
                    <a:lumMod val="85000"/>
                    <a:lumOff val="15000"/>
                  </a:schemeClr>
                </a:solidFill>
              </a:rPr>
              <a:t>Vocations – Deacon Eval’s        	$   4,000</a:t>
            </a:r>
          </a:p>
          <a:p>
            <a:pPr lvl="1"/>
            <a:r>
              <a:rPr lang="en-US" dirty="0">
                <a:solidFill>
                  <a:schemeClr val="tx1">
                    <a:lumMod val="85000"/>
                    <a:lumOff val="15000"/>
                  </a:schemeClr>
                </a:solidFill>
              </a:rPr>
              <a:t>Vocations -  Choir Program Gift  	$   2,000</a:t>
            </a:r>
          </a:p>
          <a:p>
            <a:pPr lvl="1">
              <a:tabLst>
                <a:tab pos="3773488" algn="l"/>
              </a:tabLst>
            </a:pPr>
            <a:r>
              <a:rPr lang="en-US" dirty="0">
                <a:solidFill>
                  <a:schemeClr val="tx1">
                    <a:lumMod val="85000"/>
                    <a:lumOff val="15000"/>
                  </a:schemeClr>
                </a:solidFill>
              </a:rPr>
              <a:t> 20</a:t>
            </a:r>
            <a:r>
              <a:rPr lang="en-US" baseline="30000" dirty="0">
                <a:solidFill>
                  <a:schemeClr val="tx1">
                    <a:lumMod val="85000"/>
                    <a:lumOff val="15000"/>
                  </a:schemeClr>
                </a:solidFill>
              </a:rPr>
              <a:t>th</a:t>
            </a:r>
            <a:r>
              <a:rPr lang="en-US" dirty="0">
                <a:solidFill>
                  <a:schemeClr val="tx1">
                    <a:lumMod val="85000"/>
                    <a:lumOff val="15000"/>
                  </a:schemeClr>
                </a:solidFill>
              </a:rPr>
              <a:t> AAC – Youth Program                $   1,850</a:t>
            </a:r>
            <a:endParaRPr lang="en-US" dirty="0">
              <a:solidFill>
                <a:srgbClr val="FF0000"/>
              </a:solidFill>
            </a:endParaRPr>
          </a:p>
          <a:p>
            <a:pPr lvl="1">
              <a:tabLst>
                <a:tab pos="3773488" algn="l"/>
              </a:tabLst>
            </a:pPr>
            <a:r>
              <a:rPr lang="en-US" dirty="0">
                <a:solidFill>
                  <a:schemeClr val="tx1">
                    <a:lumMod val="85000"/>
                    <a:lumOff val="15000"/>
                  </a:schemeClr>
                </a:solidFill>
              </a:rPr>
              <a:t>Alaskan Outreach Initiative               $ 18,150</a:t>
            </a:r>
          </a:p>
          <a:p>
            <a:pPr lvl="1">
              <a:tabLst>
                <a:tab pos="3773488" algn="l"/>
              </a:tabLst>
            </a:pPr>
            <a:endParaRPr kumimoji="0" lang="en-US" sz="20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endParaRPr>
          </a:p>
          <a:p>
            <a:pPr marL="201168" lvl="1" indent="0">
              <a:buNone/>
              <a:tabLst>
                <a:tab pos="3773488" algn="l"/>
              </a:tabLst>
            </a:pPr>
            <a:r>
              <a:rPr kumimoji="0" 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Beginning Balance:            </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  13,778</a:t>
            </a:r>
          </a:p>
          <a:p>
            <a:pPr marL="201168" lvl="1" indent="0">
              <a:buNone/>
              <a:tabLst>
                <a:tab pos="3773488" algn="l"/>
              </a:tabLst>
            </a:pPr>
            <a:endParaRPr kumimoji="0" lang="en-US" sz="10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01168" lvl="1" indent="0">
              <a:buNone/>
              <a:tabLst>
                <a:tab pos="3773488" algn="l"/>
              </a:tabLst>
            </a:pPr>
            <a:r>
              <a:rPr lang="en-US" sz="2000" dirty="0">
                <a:solidFill>
                  <a:srgbClr val="0070C0"/>
                </a:solidFill>
                <a:latin typeface="Calibri" panose="020F0502020204030204"/>
              </a:rPr>
              <a:t>Total Income:                      $  39,138</a:t>
            </a: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00025" lvl="1" indent="0">
              <a:buNone/>
              <a:tabLst>
                <a:tab pos="3773488" algn="l"/>
              </a:tabLst>
            </a:pPr>
            <a:r>
              <a:rPr lang="en-US" sz="2000" dirty="0">
                <a:solidFill>
                  <a:schemeClr val="tx1">
                    <a:lumMod val="85000"/>
                    <a:lumOff val="15000"/>
                  </a:schemeClr>
                </a:solidFill>
              </a:rPr>
              <a:t>Gift Totals:                           </a:t>
            </a:r>
            <a:r>
              <a:rPr lang="en-US" sz="2000" dirty="0">
                <a:solidFill>
                  <a:srgbClr val="0070C0"/>
                </a:solidFill>
              </a:rPr>
              <a:t>$  26,000</a:t>
            </a:r>
          </a:p>
          <a:p>
            <a:pPr marL="200025" lvl="1" indent="0">
              <a:buNone/>
              <a:tabLst>
                <a:tab pos="3773488" algn="l"/>
              </a:tabLst>
            </a:pPr>
            <a:r>
              <a:rPr lang="en-US" sz="2000" dirty="0">
                <a:solidFill>
                  <a:schemeClr val="tx1"/>
                </a:solidFill>
              </a:rPr>
              <a:t>Mkt Expense/Pass-thru     </a:t>
            </a:r>
            <a:r>
              <a:rPr lang="en-US" sz="2000" dirty="0">
                <a:solidFill>
                  <a:srgbClr val="0070C0"/>
                </a:solidFill>
              </a:rPr>
              <a:t>$    2,527</a:t>
            </a:r>
          </a:p>
          <a:p>
            <a:pPr marL="200025" lvl="1" indent="0">
              <a:buNone/>
              <a:tabLst>
                <a:tab pos="3773488" algn="l"/>
              </a:tabLst>
            </a:pPr>
            <a:endParaRPr lang="en-US" sz="1000" dirty="0">
              <a:solidFill>
                <a:srgbClr val="0070C0"/>
              </a:solidFill>
            </a:endParaRPr>
          </a:p>
          <a:p>
            <a:pPr marL="200025" marR="0" lvl="1" indent="0" algn="l" defTabSz="914400" rtl="0" eaLnBrk="1" fontAlgn="auto" latinLnBrk="0" hangingPunct="1">
              <a:lnSpc>
                <a:spcPct val="90000"/>
              </a:lnSpc>
              <a:spcBef>
                <a:spcPts val="200"/>
              </a:spcBef>
              <a:spcAft>
                <a:spcPts val="400"/>
              </a:spcAft>
              <a:buClr>
                <a:srgbClr val="D34817"/>
              </a:buClr>
              <a:buSzTx/>
              <a:buFont typeface="Calibri" pitchFamily="34" charset="0"/>
              <a:buNone/>
              <a:tabLst>
                <a:tab pos="3773488" algn="l"/>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Ending Balance: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  24,389</a:t>
            </a:r>
          </a:p>
          <a:p>
            <a:pPr marL="201168" lvl="1" indent="0">
              <a:buNone/>
            </a:pPr>
            <a:endParaRPr lang="en-US" sz="2400" dirty="0">
              <a:solidFill>
                <a:schemeClr val="tx1">
                  <a:lumMod val="85000"/>
                  <a:lumOff val="15000"/>
                </a:schemeClr>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December 31, 2022</a:t>
            </a: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111719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8BAEF-4D3A-4FC2-8BA9-9B71882DB33B}"/>
              </a:ext>
            </a:extLst>
          </p:cNvPr>
          <p:cNvSpPr>
            <a:spLocks noGrp="1"/>
          </p:cNvSpPr>
          <p:nvPr>
            <p:ph type="title"/>
          </p:nvPr>
        </p:nvSpPr>
        <p:spPr>
          <a:xfrm>
            <a:off x="1798293" y="715377"/>
            <a:ext cx="4118413" cy="5184526"/>
          </a:xfrm>
          <a:ln w="25400" cap="sq">
            <a:noFill/>
            <a:miter lim="800000"/>
          </a:ln>
        </p:spPr>
        <p:txBody>
          <a:bodyPr anchor="ctr">
            <a:normAutofit fontScale="90000"/>
          </a:bodyPr>
          <a:lstStyle/>
          <a:p>
            <a:br>
              <a:rPr lang="en-US" b="1" u="sng" dirty="0">
                <a:solidFill>
                  <a:srgbClr val="FFFFFF"/>
                </a:solidFill>
              </a:rPr>
            </a:br>
            <a:r>
              <a:rPr lang="en-US" b="1" u="sng" dirty="0">
                <a:solidFill>
                  <a:srgbClr val="FFFFFF"/>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istinguished</a:t>
            </a:r>
            <a:r>
              <a:rPr lang="en-US" dirty="0">
                <a:solidFill>
                  <a:srgbClr val="FFFFFF"/>
                </a:solidFill>
                <a:latin typeface="Times New Roman" panose="02020603050405020304" pitchFamily="18" charset="0"/>
                <a:cs typeface="Times New Roman" panose="02020603050405020304" pitchFamily="18" charset="0"/>
              </a:rPr>
              <a:t> </a:t>
            </a:r>
            <a:r>
              <a:rPr lang="en-US" b="1" u="sng" dirty="0">
                <a:solidFill>
                  <a:srgbClr val="FFFFFF"/>
                </a:solidFill>
                <a:latin typeface="Times New Roman" panose="02020603050405020304" pitchFamily="18" charset="0"/>
                <a:cs typeface="Times New Roman" panose="02020603050405020304" pitchFamily="18" charset="0"/>
              </a:rPr>
              <a:t>D</a:t>
            </a:r>
            <a:r>
              <a:rPr lang="en-US" sz="4400" dirty="0">
                <a:solidFill>
                  <a:srgbClr val="FFFFFF"/>
                </a:solidFill>
                <a:latin typeface="Times New Roman" panose="02020603050405020304" pitchFamily="18" charset="0"/>
                <a:cs typeface="Times New Roman" panose="02020603050405020304" pitchFamily="18" charset="0"/>
              </a:rPr>
              <a:t>iocesan</a:t>
            </a:r>
            <a:r>
              <a:rPr lang="en-US" b="1"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u="sng" dirty="0">
                <a:solidFill>
                  <a:srgbClr val="FFFFFF"/>
                </a:solidFill>
                <a:latin typeface="Times New Roman" panose="02020603050405020304" pitchFamily="18" charset="0"/>
                <a:cs typeface="Times New Roman" panose="02020603050405020304" pitchFamily="18" charset="0"/>
              </a:rPr>
              <a:t>B</a:t>
            </a:r>
            <a:r>
              <a:rPr lang="en-US" sz="4400" dirty="0">
                <a:solidFill>
                  <a:srgbClr val="FFFFFF"/>
                </a:solidFill>
                <a:latin typeface="Times New Roman" panose="02020603050405020304" pitchFamily="18" charset="0"/>
                <a:cs typeface="Times New Roman" panose="02020603050405020304" pitchFamily="18" charset="0"/>
              </a:rPr>
              <a:t>enefactor</a:t>
            </a:r>
            <a:r>
              <a:rPr lang="en-US" dirty="0">
                <a:solidFill>
                  <a:srgbClr val="FFFFFF"/>
                </a:solidFill>
                <a:latin typeface="Times New Roman" panose="02020603050405020304" pitchFamily="18" charset="0"/>
                <a:cs typeface="Times New Roman" panose="02020603050405020304" pitchFamily="18" charset="0"/>
              </a:rPr>
              <a:t> </a:t>
            </a:r>
            <a:br>
              <a:rPr lang="en-US" b="1" dirty="0">
                <a:solidFill>
                  <a:srgbClr val="FFFFFF"/>
                </a:solidFill>
                <a:latin typeface="Times New Roman" panose="02020603050405020304" pitchFamily="18" charset="0"/>
                <a:cs typeface="Times New Roman" panose="02020603050405020304" pitchFamily="18" charset="0"/>
              </a:rPr>
            </a:br>
            <a:r>
              <a:rPr lang="en-US" sz="4000" dirty="0">
                <a:solidFill>
                  <a:srgbClr val="FFFFFF"/>
                </a:solidFill>
                <a:latin typeface="Times New Roman" panose="02020603050405020304" pitchFamily="18" charset="0"/>
                <a:cs typeface="Times New Roman" panose="02020603050405020304" pitchFamily="18" charset="0"/>
              </a:rPr>
              <a:t>Fund</a:t>
            </a:r>
            <a:br>
              <a:rPr lang="en-US" sz="4400" b="1" dirty="0">
                <a:solidFill>
                  <a:srgbClr val="FFFFFF"/>
                </a:solidFill>
                <a:latin typeface="Times New Roman" panose="02020603050405020304" pitchFamily="18" charset="0"/>
                <a:cs typeface="Times New Roman" panose="02020603050405020304" pitchFamily="18" charset="0"/>
              </a:rPr>
            </a:br>
            <a:br>
              <a:rPr lang="en-US" sz="4400" b="1" dirty="0">
                <a:solidFill>
                  <a:srgbClr val="FFFFFF"/>
                </a:solidFill>
              </a:rPr>
            </a:br>
            <a:br>
              <a:rPr lang="en-US" sz="4400" b="1" dirty="0">
                <a:solidFill>
                  <a:srgbClr val="FFFFFF"/>
                </a:solidFill>
              </a:rPr>
            </a:br>
            <a:br>
              <a:rPr lang="en-US" sz="4400" b="1" dirty="0">
                <a:solidFill>
                  <a:srgbClr val="FFFFFF"/>
                </a:solidFill>
              </a:rPr>
            </a:b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20E4F-9B94-46B0-825E-1C9F627AFE12}"/>
              </a:ext>
            </a:extLst>
          </p:cNvPr>
          <p:cNvSpPr>
            <a:spLocks noGrp="1"/>
          </p:cNvSpPr>
          <p:nvPr>
            <p:ph idx="1"/>
          </p:nvPr>
        </p:nvSpPr>
        <p:spPr>
          <a:xfrm>
            <a:off x="6261521" y="89646"/>
            <a:ext cx="5792399" cy="6571757"/>
          </a:xfrm>
        </p:spPr>
        <p:txBody>
          <a:bodyPr anchor="ctr">
            <a:normAutofit/>
          </a:bodyPr>
          <a:lstStyle/>
          <a:p>
            <a:pPr marL="0" indent="0">
              <a:buNone/>
            </a:pPr>
            <a:r>
              <a:rPr lang="en-US" sz="3200" dirty="0">
                <a:solidFill>
                  <a:schemeClr val="tx1">
                    <a:lumMod val="85000"/>
                    <a:lumOff val="15000"/>
                  </a:schemeClr>
                </a:solidFill>
              </a:rPr>
              <a:t>  Ending Balances</a:t>
            </a:r>
            <a:endParaRPr lang="en-US" sz="4000" dirty="0">
              <a:solidFill>
                <a:schemeClr val="tx1">
                  <a:lumMod val="85000"/>
                  <a:lumOff val="15000"/>
                </a:schemeClr>
              </a:solidFill>
            </a:endParaRPr>
          </a:p>
          <a:p>
            <a:pPr marL="0" indent="0" algn="ctr">
              <a:lnSpc>
                <a:spcPct val="100000"/>
              </a:lnSpc>
              <a:buNone/>
              <a:tabLst>
                <a:tab pos="2401888" algn="l"/>
                <a:tab pos="2743200" algn="l"/>
                <a:tab pos="3541713" algn="l"/>
                <a:tab pos="3827463" algn="l"/>
              </a:tabLst>
            </a:pPr>
            <a:endParaRPr lang="en-US" sz="2400" dirty="0">
              <a:solidFill>
                <a:schemeClr val="tx1">
                  <a:lumMod val="85000"/>
                  <a:lumOff val="15000"/>
                </a:schemeClr>
              </a:solidFill>
            </a:endParaRPr>
          </a:p>
          <a:p>
            <a:pPr marL="201168" lvl="1" indent="0">
              <a:buNone/>
            </a:pPr>
            <a:r>
              <a:rPr lang="en-US" sz="2400" dirty="0">
                <a:solidFill>
                  <a:schemeClr val="tx1">
                    <a:lumMod val="85000"/>
                    <a:lumOff val="15000"/>
                  </a:schemeClr>
                </a:solidFill>
              </a:rPr>
              <a:t>General Fund	</a:t>
            </a:r>
            <a:r>
              <a:rPr lang="en-US" sz="2400" dirty="0">
                <a:solidFill>
                  <a:srgbClr val="0070C0"/>
                </a:solidFill>
              </a:rPr>
              <a:t>$  14,317.06</a:t>
            </a:r>
          </a:p>
          <a:p>
            <a:pPr marL="201168" lvl="1" indent="0">
              <a:buNone/>
            </a:pPr>
            <a:r>
              <a:rPr lang="en-US" sz="2400" dirty="0">
                <a:solidFill>
                  <a:schemeClr val="tx1">
                    <a:lumMod val="85000"/>
                    <a:lumOff val="15000"/>
                  </a:schemeClr>
                </a:solidFill>
              </a:rPr>
              <a:t>Alaskan Initiative	</a:t>
            </a:r>
            <a:r>
              <a:rPr lang="en-US" sz="2400" dirty="0">
                <a:solidFill>
                  <a:srgbClr val="0070C0"/>
                </a:solidFill>
              </a:rPr>
              <a:t>$    4,673.83</a:t>
            </a:r>
          </a:p>
          <a:p>
            <a:pPr marL="201168" lvl="1" indent="0">
              <a:buNone/>
            </a:pPr>
            <a:r>
              <a:rPr lang="en-US" sz="2400" dirty="0">
                <a:solidFill>
                  <a:schemeClr val="tx1">
                    <a:lumMod val="85000"/>
                    <a:lumOff val="15000"/>
                  </a:schemeClr>
                </a:solidFill>
              </a:rPr>
              <a:t>Vocations		</a:t>
            </a:r>
            <a:r>
              <a:rPr lang="en-US" sz="2400" dirty="0">
                <a:solidFill>
                  <a:srgbClr val="0070C0"/>
                </a:solidFill>
              </a:rPr>
              <a:t>$    2,709.54</a:t>
            </a:r>
          </a:p>
          <a:p>
            <a:pPr marL="201168" lvl="1" indent="0">
              <a:buNone/>
            </a:pPr>
            <a:r>
              <a:rPr lang="en-US" sz="2400" dirty="0">
                <a:solidFill>
                  <a:schemeClr val="tx1">
                    <a:lumMod val="85000"/>
                    <a:lumOff val="15000"/>
                  </a:schemeClr>
                </a:solidFill>
              </a:rPr>
              <a:t>Vocations Music	</a:t>
            </a:r>
            <a:r>
              <a:rPr lang="en-US" sz="2400" dirty="0">
                <a:solidFill>
                  <a:srgbClr val="0070C0"/>
                </a:solidFill>
              </a:rPr>
              <a:t>$    2,689.54 </a:t>
            </a:r>
            <a:endParaRPr lang="en-US" sz="2400" dirty="0">
              <a:solidFill>
                <a:srgbClr val="C00000"/>
              </a:solidFill>
            </a:endParaRPr>
          </a:p>
          <a:p>
            <a:pPr marL="201168" lvl="1" indent="0">
              <a:buNone/>
            </a:pPr>
            <a:endParaRPr lang="en-US" sz="2400" dirty="0">
              <a:solidFill>
                <a:srgbClr val="0070C0"/>
              </a:solidFill>
            </a:endParaRPr>
          </a:p>
          <a:p>
            <a:pPr marL="201168" lvl="1" indent="0">
              <a:buNone/>
            </a:pPr>
            <a:r>
              <a:rPr lang="en-US" sz="2400" b="1" dirty="0">
                <a:solidFill>
                  <a:srgbClr val="0070C0"/>
                </a:solidFill>
              </a:rPr>
              <a:t>Total                             $ 24,389.97</a:t>
            </a:r>
          </a:p>
          <a:p>
            <a:pPr marL="201168" lvl="1" indent="0">
              <a:buNone/>
            </a:pPr>
            <a:endParaRPr lang="en-US" sz="2400" dirty="0">
              <a:solidFill>
                <a:srgbClr val="0070C0"/>
              </a:solidFill>
            </a:endParaRPr>
          </a:p>
          <a:p>
            <a:pPr marL="201168" lvl="1" indent="0">
              <a:buNone/>
            </a:pPr>
            <a:endParaRPr lang="en-US" sz="2400" dirty="0">
              <a:solidFill>
                <a:srgbClr val="0070C0"/>
              </a:solidFill>
            </a:endParaRPr>
          </a:p>
        </p:txBody>
      </p:sp>
      <p:sp>
        <p:nvSpPr>
          <p:cNvPr id="5" name="Footer Placeholder 4">
            <a:extLst>
              <a:ext uri="{FF2B5EF4-FFF2-40B4-BE49-F238E27FC236}">
                <a16:creationId xmlns:a16="http://schemas.microsoft.com/office/drawing/2014/main" id="{26A8B998-C141-4AEE-8B4C-F8C81696138F}"/>
              </a:ext>
            </a:extLst>
          </p:cNvPr>
          <p:cNvSpPr>
            <a:spLocks noGrp="1"/>
          </p:cNvSpPr>
          <p:nvPr>
            <p:ph type="ftr" sz="quarter" idx="11"/>
          </p:nvPr>
        </p:nvSpPr>
        <p:spPr>
          <a:xfrm>
            <a:off x="6947374" y="6048949"/>
            <a:ext cx="4406426" cy="320040"/>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As of December 31, 2022</a:t>
            </a:r>
          </a:p>
        </p:txBody>
      </p:sp>
      <p:sp>
        <p:nvSpPr>
          <p:cNvPr id="4" name="Slide Number Placeholder 3">
            <a:extLst>
              <a:ext uri="{FF2B5EF4-FFF2-40B4-BE49-F238E27FC236}">
                <a16:creationId xmlns:a16="http://schemas.microsoft.com/office/drawing/2014/main" id="{9ADB33C5-F307-4358-80DB-1BD08BBABACB}"/>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24</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84882E86-F0B6-9BA4-02FC-2C8F76C96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088" y="4477543"/>
            <a:ext cx="1973136" cy="1818736"/>
          </a:xfrm>
          <a:prstGeom prst="rect">
            <a:avLst/>
          </a:prstGeom>
        </p:spPr>
      </p:pic>
    </p:spTree>
    <p:extLst>
      <p:ext uri="{BB962C8B-B14F-4D97-AF65-F5344CB8AC3E}">
        <p14:creationId xmlns:p14="http://schemas.microsoft.com/office/powerpoint/2010/main" val="178556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4813-9931-4D74-9287-46A128A8ED72}"/>
              </a:ext>
            </a:extLst>
          </p:cNvPr>
          <p:cNvSpPr>
            <a:spLocks noGrp="1"/>
          </p:cNvSpPr>
          <p:nvPr>
            <p:ph type="title"/>
          </p:nvPr>
        </p:nvSpPr>
        <p:spPr>
          <a:xfrm>
            <a:off x="1096963" y="137160"/>
            <a:ext cx="10058717" cy="982980"/>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D</a:t>
            </a:r>
            <a:r>
              <a:rPr lang="en-US" sz="3100" dirty="0">
                <a:latin typeface="Times New Roman" panose="02020603050405020304" pitchFamily="18" charset="0"/>
                <a:cs typeface="Times New Roman" panose="02020603050405020304" pitchFamily="18" charset="0"/>
              </a:rPr>
              <a:t>istinguished </a:t>
            </a:r>
            <a:r>
              <a:rPr lang="en-US" sz="3600" dirty="0">
                <a:latin typeface="Times New Roman" panose="02020603050405020304" pitchFamily="18" charset="0"/>
                <a:cs typeface="Times New Roman" panose="02020603050405020304" pitchFamily="18" charset="0"/>
              </a:rPr>
              <a:t>D</a:t>
            </a:r>
            <a:r>
              <a:rPr lang="en-US" sz="3100" dirty="0">
                <a:latin typeface="Times New Roman" panose="02020603050405020304" pitchFamily="18" charset="0"/>
                <a:cs typeface="Times New Roman" panose="02020603050405020304" pitchFamily="18" charset="0"/>
              </a:rPr>
              <a:t>iocesan</a:t>
            </a:r>
            <a:r>
              <a:rPr lang="en-US" sz="22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a:t>
            </a:r>
            <a:r>
              <a:rPr lang="en-US" sz="3100" dirty="0">
                <a:latin typeface="Times New Roman" panose="02020603050405020304" pitchFamily="18" charset="0"/>
                <a:cs typeface="Times New Roman" panose="02020603050405020304" pitchFamily="18" charset="0"/>
              </a:rPr>
              <a:t>enefactors</a:t>
            </a:r>
            <a:r>
              <a:rPr lang="en-US" sz="4400" dirty="0">
                <a:latin typeface="Times New Roman" panose="02020603050405020304" pitchFamily="18" charset="0"/>
                <a:cs typeface="Times New Roman" panose="02020603050405020304" pitchFamily="18" charset="0"/>
              </a:rPr>
              <a:t> </a:t>
            </a:r>
            <a:br>
              <a:rPr lang="en-US" sz="4400" b="1" i="1" dirty="0"/>
            </a:br>
            <a:r>
              <a:rPr lang="en-US" sz="3100" b="1" i="1" dirty="0"/>
              <a:t>2022 Highlights </a:t>
            </a:r>
          </a:p>
        </p:txBody>
      </p:sp>
      <p:graphicFrame>
        <p:nvGraphicFramePr>
          <p:cNvPr id="6" name="Content Placeholder 2">
            <a:extLst>
              <a:ext uri="{FF2B5EF4-FFF2-40B4-BE49-F238E27FC236}">
                <a16:creationId xmlns:a16="http://schemas.microsoft.com/office/drawing/2014/main" id="{2DDB878E-377B-4443-8BAD-EFFAB70D4A2E}"/>
              </a:ext>
            </a:extLst>
          </p:cNvPr>
          <p:cNvGraphicFramePr>
            <a:graphicFrameLocks noGrp="1"/>
          </p:cNvGraphicFramePr>
          <p:nvPr>
            <p:ph idx="1"/>
            <p:extLst>
              <p:ext uri="{D42A27DB-BD31-4B8C-83A1-F6EECF244321}">
                <p14:modId xmlns:p14="http://schemas.microsoft.com/office/powerpoint/2010/main" val="2424256747"/>
              </p:ext>
            </p:extLst>
          </p:nvPr>
        </p:nvGraphicFramePr>
        <p:xfrm>
          <a:off x="1096963" y="1120140"/>
          <a:ext cx="10115520" cy="5065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95488D5-C8F1-40E5-8C97-3F526BF28E1E}"/>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05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05AF984-11F6-4FF9-98B4-7D530A082070}"/>
              </a:ext>
            </a:extLst>
          </p:cNvPr>
          <p:cNvSpPr txBox="1"/>
          <p:nvPr/>
        </p:nvSpPr>
        <p:spPr>
          <a:xfrm>
            <a:off x="2653553" y="6354547"/>
            <a:ext cx="6544235"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p>
        </p:txBody>
      </p:sp>
    </p:spTree>
    <p:extLst>
      <p:ext uri="{BB962C8B-B14F-4D97-AF65-F5344CB8AC3E}">
        <p14:creationId xmlns:p14="http://schemas.microsoft.com/office/powerpoint/2010/main" val="375770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699247" y="564204"/>
            <a:ext cx="10513236" cy="5765703"/>
          </a:xfrm>
        </p:spPr>
        <p:txBody>
          <a:bodyPr vert="horz" lIns="91440" tIns="45720" rIns="91440" bIns="45720" rtlCol="0" anchor="ctr">
            <a:normAutofit fontScale="90000"/>
          </a:bodyPr>
          <a:lstStyle/>
          <a:p>
            <a:pPr lvl="0">
              <a:lnSpc>
                <a:spcPct val="90000"/>
              </a:lnSpc>
              <a:spcBef>
                <a:spcPts val="1200"/>
              </a:spcBef>
              <a:spcAft>
                <a:spcPts val="200"/>
              </a:spcAft>
              <a:buClr>
                <a:srgbClr val="E48312"/>
              </a:buClr>
              <a:buSzPct val="100000"/>
              <a:tabLst>
                <a:tab pos="6176963" algn="l"/>
              </a:tabLst>
            </a:pPr>
            <a:r>
              <a:rPr lang="en-US" sz="5400" i="1" dirty="0">
                <a:solidFill>
                  <a:schemeClr val="tx1"/>
                </a:solidFill>
              </a:rPr>
              <a:t>QUESTIONS?</a:t>
            </a:r>
            <a:br>
              <a:rPr lang="en-US" sz="5400" i="1" dirty="0">
                <a:solidFill>
                  <a:srgbClr val="FFFFFF"/>
                </a:solidFill>
              </a:rPr>
            </a:br>
            <a:br>
              <a:rPr lang="en-US" sz="5400" i="1" dirty="0">
                <a:solidFill>
                  <a:srgbClr val="FFFFFF"/>
                </a:solidFill>
              </a:rPr>
            </a:br>
            <a:r>
              <a:rPr lang="en-US" sz="3600" u="sng" dirty="0">
                <a:solidFill>
                  <a:srgbClr val="FFFFFF"/>
                </a:solidFill>
                <a:latin typeface="+mn-lt"/>
              </a:rPr>
              <a:t>DDB</a:t>
            </a:r>
            <a:r>
              <a:rPr lang="en-US" sz="3600" i="1" u="sng" dirty="0">
                <a:solidFill>
                  <a:srgbClr val="FFFFFF"/>
                </a:solidFill>
                <a:latin typeface="+mn-lt"/>
              </a:rPr>
              <a:t> </a:t>
            </a:r>
            <a:r>
              <a:rPr lang="en-US" sz="3600" u="sng" dirty="0">
                <a:solidFill>
                  <a:srgbClr val="FFFFFF"/>
                </a:solidFill>
                <a:latin typeface="+mn-lt"/>
              </a:rPr>
              <a:t>Committee</a:t>
            </a:r>
            <a:r>
              <a:rPr lang="en-US" sz="3600" dirty="0">
                <a:solidFill>
                  <a:srgbClr val="FFFFFF"/>
                </a:solidFill>
                <a:latin typeface="+mn-lt"/>
              </a:rPr>
              <a:t>                                          </a:t>
            </a:r>
            <a:r>
              <a:rPr lang="en-US" sz="3600" u="sng" dirty="0">
                <a:solidFill>
                  <a:srgbClr val="FFFFFF"/>
                </a:solidFill>
                <a:latin typeface="+mn-lt"/>
              </a:rPr>
              <a:t>Ambassadors</a:t>
            </a:r>
            <a:br>
              <a:rPr lang="en-US" sz="5400" i="1" dirty="0">
                <a:solidFill>
                  <a:srgbClr val="FFFFFF"/>
                </a:solidFill>
              </a:rPr>
            </a:br>
            <a:br>
              <a:rPr lang="en-US" sz="2400" cap="all" spc="200" dirty="0">
                <a:solidFill>
                  <a:srgbClr val="FFFFFF"/>
                </a:solidFill>
                <a:latin typeface="Calibri" panose="020F0502020204030204"/>
                <a:ea typeface="+mn-ea"/>
                <a:cs typeface="+mn-cs"/>
              </a:rPr>
            </a:br>
            <a:r>
              <a:rPr lang="en-US" sz="2000" cap="all" spc="200" dirty="0">
                <a:solidFill>
                  <a:srgbClr val="FFFFFF"/>
                </a:solidFill>
                <a:latin typeface="+mn-lt"/>
                <a:ea typeface="+mn-ea"/>
                <a:cs typeface="Times New Roman" panose="02020603050405020304" pitchFamily="18" charset="0"/>
              </a:rPr>
              <a:t>HIS Beatitude, Metropolitan Tikhon                    </a:t>
            </a:r>
            <a:r>
              <a:rPr lang="en-US" sz="2000" cap="all" spc="200" dirty="0" err="1">
                <a:solidFill>
                  <a:srgbClr val="FFFFFF"/>
                </a:solidFill>
                <a:latin typeface="+mn-lt"/>
                <a:ea typeface="+mn-ea"/>
                <a:cs typeface="Times New Roman" panose="02020603050405020304" pitchFamily="18" charset="0"/>
              </a:rPr>
              <a:t>SubDn</a:t>
            </a:r>
            <a:r>
              <a:rPr lang="en-US" sz="2000" cap="all" spc="200" dirty="0">
                <a:solidFill>
                  <a:srgbClr val="FFFFFF"/>
                </a:solidFill>
                <a:latin typeface="+mn-lt"/>
                <a:ea typeface="+mn-ea"/>
                <a:cs typeface="Times New Roman" panose="02020603050405020304" pitchFamily="18" charset="0"/>
              </a:rPr>
              <a:t> Michael </a:t>
            </a:r>
            <a:r>
              <a:rPr lang="en-US" sz="2000" cap="all" spc="200" dirty="0" err="1">
                <a:solidFill>
                  <a:srgbClr val="FFFFFF"/>
                </a:solidFill>
                <a:latin typeface="+mn-lt"/>
                <a:ea typeface="+mn-ea"/>
                <a:cs typeface="Times New Roman" panose="02020603050405020304" pitchFamily="18" charset="0"/>
              </a:rPr>
              <a:t>Mihailov</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Very Reverend John </a:t>
            </a:r>
            <a:r>
              <a:rPr lang="en-US" sz="2000" cap="all" spc="200" dirty="0" err="1">
                <a:solidFill>
                  <a:srgbClr val="FFFFFF"/>
                </a:solidFill>
                <a:latin typeface="+mn-lt"/>
                <a:ea typeface="+mn-ea"/>
                <a:cs typeface="Times New Roman" panose="02020603050405020304" pitchFamily="18" charset="0"/>
              </a:rPr>
              <a:t>Vitko</a:t>
            </a:r>
            <a:r>
              <a:rPr lang="en-US" sz="2000" cap="all" spc="200" dirty="0">
                <a:solidFill>
                  <a:srgbClr val="FFFFFF"/>
                </a:solidFill>
                <a:latin typeface="+mn-lt"/>
                <a:ea typeface="+mn-ea"/>
                <a:cs typeface="Times New Roman" panose="02020603050405020304" pitchFamily="18" charset="0"/>
              </a:rPr>
              <a:t>	Gary Childs</a:t>
            </a:r>
            <a:br>
              <a:rPr lang="en-US" sz="2000" cap="all" spc="200" dirty="0">
                <a:solidFill>
                  <a:srgbClr val="FFFFFF"/>
                </a:solidFill>
                <a:latin typeface="+mn-lt"/>
                <a:ea typeface="+mn-ea"/>
                <a:cs typeface="Times New Roman" panose="02020603050405020304" pitchFamily="18" charset="0"/>
              </a:rPr>
            </a:br>
            <a:r>
              <a:rPr lang="en-US" sz="2000" cap="all" spc="200" dirty="0" err="1">
                <a:solidFill>
                  <a:srgbClr val="FFFFFF"/>
                </a:solidFill>
                <a:latin typeface="+mn-lt"/>
                <a:ea typeface="+mn-ea"/>
                <a:cs typeface="Times New Roman" panose="02020603050405020304" pitchFamily="18" charset="0"/>
              </a:rPr>
              <a:t>Popadija</a:t>
            </a:r>
            <a:r>
              <a:rPr lang="en-US" sz="2000" cap="all" spc="200" dirty="0">
                <a:solidFill>
                  <a:srgbClr val="FFFFFF"/>
                </a:solidFill>
                <a:latin typeface="+mn-lt"/>
                <a:ea typeface="+mn-ea"/>
                <a:cs typeface="Times New Roman" panose="02020603050405020304" pitchFamily="18" charset="0"/>
              </a:rPr>
              <a:t> Kitty </a:t>
            </a:r>
            <a:r>
              <a:rPr lang="en-US" sz="2000" cap="all" spc="200" dirty="0" err="1">
                <a:solidFill>
                  <a:srgbClr val="FFFFFF"/>
                </a:solidFill>
                <a:latin typeface="+mn-lt"/>
                <a:ea typeface="+mn-ea"/>
                <a:cs typeface="Times New Roman" panose="02020603050405020304" pitchFamily="18" charset="0"/>
              </a:rPr>
              <a:t>Vitko</a:t>
            </a:r>
            <a:r>
              <a:rPr lang="en-US" sz="2000" cap="all" spc="200" dirty="0">
                <a:solidFill>
                  <a:srgbClr val="FFFFFF"/>
                </a:solidFill>
                <a:latin typeface="+mn-lt"/>
                <a:ea typeface="+mn-ea"/>
                <a:cs typeface="Times New Roman" panose="02020603050405020304" pitchFamily="18" charset="0"/>
              </a:rPr>
              <a:t>                                              Thomas Jenkins</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Deacon Matthew Prentice	</a:t>
            </a:r>
            <a:r>
              <a:rPr lang="en-US" sz="2000" cap="all" spc="200" dirty="0" err="1">
                <a:solidFill>
                  <a:srgbClr val="FFFFFF"/>
                </a:solidFill>
                <a:latin typeface="+mn-lt"/>
                <a:ea typeface="+mn-ea"/>
                <a:cs typeface="Times New Roman" panose="02020603050405020304" pitchFamily="18" charset="0"/>
              </a:rPr>
              <a:t>Subdn</a:t>
            </a:r>
            <a:r>
              <a:rPr lang="en-US" sz="2000" cap="all" spc="200" dirty="0">
                <a:solidFill>
                  <a:srgbClr val="FFFFFF"/>
                </a:solidFill>
                <a:latin typeface="+mn-lt"/>
                <a:ea typeface="+mn-ea"/>
                <a:cs typeface="Times New Roman" panose="02020603050405020304" pitchFamily="18" charset="0"/>
              </a:rPr>
              <a:t>. Alexander </a:t>
            </a:r>
            <a:r>
              <a:rPr lang="en-US" sz="2000" cap="all" spc="200" dirty="0" err="1">
                <a:solidFill>
                  <a:srgbClr val="FFFFFF"/>
                </a:solidFill>
                <a:latin typeface="+mn-lt"/>
                <a:ea typeface="+mn-ea"/>
                <a:cs typeface="Times New Roman" panose="02020603050405020304" pitchFamily="18" charset="0"/>
              </a:rPr>
              <a:t>woodill</a:t>
            </a:r>
            <a:br>
              <a:rPr lang="en-US" sz="22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Matthew </a:t>
            </a:r>
            <a:r>
              <a:rPr lang="en-US" sz="2000" cap="all" spc="200" dirty="0" err="1">
                <a:solidFill>
                  <a:srgbClr val="FFFFFF"/>
                </a:solidFill>
                <a:latin typeface="+mn-lt"/>
                <a:ea typeface="+mn-ea"/>
                <a:cs typeface="Times New Roman" panose="02020603050405020304" pitchFamily="18" charset="0"/>
              </a:rPr>
              <a:t>Matyuf</a:t>
            </a:r>
            <a:r>
              <a:rPr lang="en-US" sz="2000" cap="all" spc="200" dirty="0">
                <a:solidFill>
                  <a:srgbClr val="FFFFFF"/>
                </a:solidFill>
                <a:latin typeface="+mn-lt"/>
                <a:ea typeface="+mn-ea"/>
                <a:cs typeface="Times New Roman" panose="02020603050405020304" pitchFamily="18" charset="0"/>
              </a:rPr>
              <a:t>, </a:t>
            </a:r>
            <a:r>
              <a:rPr lang="en-US" sz="1600" i="1" cap="all" spc="200" dirty="0">
                <a:solidFill>
                  <a:srgbClr val="FFFFFF"/>
                </a:solidFill>
                <a:latin typeface="+mn-lt"/>
                <a:ea typeface="+mn-ea"/>
                <a:cs typeface="Times New Roman" panose="02020603050405020304" pitchFamily="18" charset="0"/>
              </a:rPr>
              <a:t>Treasurer	</a:t>
            </a:r>
            <a:r>
              <a:rPr lang="en-US" sz="2000" cap="all" spc="200" dirty="0">
                <a:solidFill>
                  <a:srgbClr val="FFFFFF"/>
                </a:solidFill>
                <a:latin typeface="+mn-lt"/>
                <a:ea typeface="+mn-ea"/>
                <a:cs typeface="Times New Roman" panose="02020603050405020304" pitchFamily="18" charset="0"/>
              </a:rPr>
              <a:t>George</a:t>
            </a:r>
            <a:r>
              <a:rPr lang="en-US" sz="1600" i="1" cap="all" spc="200" dirty="0">
                <a:solidFill>
                  <a:srgbClr val="FFFFFF"/>
                </a:solidFill>
                <a:latin typeface="+mn-lt"/>
                <a:ea typeface="+mn-ea"/>
                <a:cs typeface="Times New Roman" panose="02020603050405020304" pitchFamily="18" charset="0"/>
              </a:rPr>
              <a:t> </a:t>
            </a:r>
            <a:r>
              <a:rPr lang="en-US" sz="2000" cap="all" spc="200" dirty="0" err="1">
                <a:solidFill>
                  <a:srgbClr val="FFFFFF"/>
                </a:solidFill>
                <a:latin typeface="+mn-lt"/>
                <a:ea typeface="+mn-ea"/>
                <a:cs typeface="Times New Roman" panose="02020603050405020304" pitchFamily="18" charset="0"/>
              </a:rPr>
              <a:t>Kaloroumakis</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Lisa </a:t>
            </a:r>
            <a:r>
              <a:rPr lang="en-US" sz="2000" cap="all" spc="200" dirty="0" err="1">
                <a:solidFill>
                  <a:srgbClr val="FFFFFF"/>
                </a:solidFill>
                <a:latin typeface="+mn-lt"/>
                <a:ea typeface="+mn-ea"/>
                <a:cs typeface="Times New Roman" panose="02020603050405020304" pitchFamily="18" charset="0"/>
              </a:rPr>
              <a:t>Mikhalevsky</a:t>
            </a:r>
            <a:r>
              <a:rPr lang="en-US" sz="2000" cap="all" spc="200" dirty="0">
                <a:solidFill>
                  <a:srgbClr val="FFFFFF"/>
                </a:solidFill>
                <a:latin typeface="+mn-lt"/>
                <a:ea typeface="+mn-ea"/>
                <a:cs typeface="Times New Roman" panose="02020603050405020304" pitchFamily="18" charset="0"/>
              </a:rPr>
              <a:t>	</a:t>
            </a:r>
            <a:r>
              <a:rPr lang="en-US" sz="2000" cap="all" spc="200" dirty="0" err="1">
                <a:solidFill>
                  <a:srgbClr val="FFFFFF"/>
                </a:solidFill>
                <a:latin typeface="+mn-lt"/>
                <a:ea typeface="+mn-ea"/>
                <a:cs typeface="Times New Roman" panose="02020603050405020304" pitchFamily="18" charset="0"/>
              </a:rPr>
              <a:t>SubDn</a:t>
            </a:r>
            <a:r>
              <a:rPr lang="en-US" sz="2000" cap="all" spc="200" dirty="0">
                <a:solidFill>
                  <a:srgbClr val="FFFFFF"/>
                </a:solidFill>
                <a:latin typeface="+mn-lt"/>
                <a:ea typeface="+mn-ea"/>
                <a:cs typeface="Times New Roman" panose="02020603050405020304" pitchFamily="18" charset="0"/>
              </a:rPr>
              <a:t>. Conor </a:t>
            </a:r>
            <a:r>
              <a:rPr lang="en-US" sz="2000" cap="all" spc="200" dirty="0" err="1">
                <a:solidFill>
                  <a:srgbClr val="FFFFFF"/>
                </a:solidFill>
                <a:latin typeface="+mn-lt"/>
                <a:ea typeface="+mn-ea"/>
                <a:cs typeface="Times New Roman" panose="02020603050405020304" pitchFamily="18" charset="0"/>
              </a:rPr>
              <a:t>Tweedell</a:t>
            </a:r>
            <a:r>
              <a:rPr lang="en-US" sz="2000" cap="all" spc="200" dirty="0">
                <a:solidFill>
                  <a:srgbClr val="FFFFFF"/>
                </a:solidFill>
                <a:latin typeface="+mn-lt"/>
                <a:ea typeface="+mn-ea"/>
                <a:cs typeface="Times New Roman" panose="02020603050405020304" pitchFamily="18" charset="0"/>
              </a:rPr>
              <a:t> </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John </a:t>
            </a:r>
            <a:r>
              <a:rPr lang="en-US" sz="2000" cap="all" spc="200" dirty="0" err="1">
                <a:solidFill>
                  <a:srgbClr val="FFFFFF"/>
                </a:solidFill>
                <a:latin typeface="+mn-lt"/>
                <a:ea typeface="+mn-ea"/>
                <a:cs typeface="Times New Roman" panose="02020603050405020304" pitchFamily="18" charset="0"/>
              </a:rPr>
              <a:t>Minahan</a:t>
            </a:r>
            <a:r>
              <a:rPr lang="en-US" sz="2000" cap="all" spc="200" dirty="0">
                <a:solidFill>
                  <a:srgbClr val="FFFFFF"/>
                </a:solidFill>
                <a:latin typeface="+mn-lt"/>
                <a:ea typeface="+mn-ea"/>
                <a:cs typeface="Times New Roman" panose="02020603050405020304" pitchFamily="18" charset="0"/>
              </a:rPr>
              <a:t>	Dn. James Magruder	</a:t>
            </a:r>
            <a:br>
              <a:rPr lang="en-US" sz="2000" cap="all" spc="200" dirty="0">
                <a:solidFill>
                  <a:srgbClr val="FFFFFF"/>
                </a:solidFill>
                <a:latin typeface="+mn-lt"/>
                <a:ea typeface="+mn-ea"/>
                <a:cs typeface="Times New Roman" panose="02020603050405020304" pitchFamily="18" charset="0"/>
              </a:rPr>
            </a:br>
            <a:r>
              <a:rPr lang="en-US" sz="2000" cap="all" spc="200" dirty="0">
                <a:solidFill>
                  <a:srgbClr val="FFFFFF"/>
                </a:solidFill>
                <a:latin typeface="+mn-lt"/>
                <a:ea typeface="+mn-ea"/>
                <a:cs typeface="Times New Roman" panose="02020603050405020304" pitchFamily="18" charset="0"/>
              </a:rPr>
              <a:t>Gregory Honshul</a:t>
            </a:r>
            <a:r>
              <a:rPr lang="en-US" sz="2200" cap="all" spc="200" dirty="0">
                <a:solidFill>
                  <a:srgbClr val="FFFFFF"/>
                </a:solidFill>
                <a:latin typeface="+mn-lt"/>
                <a:ea typeface="+mn-ea"/>
                <a:cs typeface="Times New Roman" panose="02020603050405020304" pitchFamily="18" charset="0"/>
              </a:rPr>
              <a:t>, </a:t>
            </a:r>
            <a:r>
              <a:rPr lang="en-US" sz="1600" i="1" cap="all" spc="200" dirty="0">
                <a:solidFill>
                  <a:srgbClr val="FFFFFF"/>
                </a:solidFill>
                <a:latin typeface="+mn-lt"/>
                <a:ea typeface="+mn-ea"/>
                <a:cs typeface="Times New Roman" panose="02020603050405020304" pitchFamily="18" charset="0"/>
              </a:rPr>
              <a:t>chairman	</a:t>
            </a:r>
            <a:r>
              <a:rPr lang="en-US" sz="2000" cap="all" spc="200" dirty="0">
                <a:solidFill>
                  <a:srgbClr val="FFFFFF"/>
                </a:solidFill>
                <a:latin typeface="+mn-lt"/>
                <a:ea typeface="+mn-ea"/>
                <a:cs typeface="Times New Roman" panose="02020603050405020304" pitchFamily="18" charset="0"/>
              </a:rPr>
              <a:t>Dn.</a:t>
            </a:r>
            <a:r>
              <a:rPr lang="en-US" sz="2000" i="1" cap="all" spc="200" dirty="0">
                <a:solidFill>
                  <a:srgbClr val="FFFFFF"/>
                </a:solidFill>
                <a:latin typeface="+mn-lt"/>
                <a:ea typeface="+mn-ea"/>
                <a:cs typeface="Times New Roman" panose="02020603050405020304" pitchFamily="18" charset="0"/>
              </a:rPr>
              <a:t> </a:t>
            </a:r>
            <a:r>
              <a:rPr lang="en-US" sz="2000" cap="all" spc="200" dirty="0">
                <a:solidFill>
                  <a:srgbClr val="FFFFFF"/>
                </a:solidFill>
                <a:latin typeface="Calibri" panose="020F0502020204030204"/>
                <a:ea typeface="+mn-ea"/>
                <a:cs typeface="+mn-cs"/>
              </a:rPr>
              <a:t>Stefan </a:t>
            </a:r>
            <a:r>
              <a:rPr lang="en-US" sz="2000" cap="all" spc="200" dirty="0" err="1">
                <a:solidFill>
                  <a:srgbClr val="FFFFFF"/>
                </a:solidFill>
                <a:latin typeface="Calibri" panose="020F0502020204030204"/>
                <a:ea typeface="+mn-ea"/>
                <a:cs typeface="+mn-cs"/>
              </a:rPr>
              <a:t>Glomazic</a:t>
            </a:r>
            <a:br>
              <a:rPr lang="en-US" sz="2400" cap="all" spc="200" dirty="0">
                <a:solidFill>
                  <a:srgbClr val="FFFFFF"/>
                </a:solidFill>
                <a:latin typeface="Calibri" panose="020F0502020204030204"/>
                <a:ea typeface="+mn-ea"/>
                <a:cs typeface="+mn-cs"/>
              </a:rPr>
            </a:br>
            <a:r>
              <a:rPr lang="en-US" sz="2200" cap="all" spc="200" dirty="0">
                <a:solidFill>
                  <a:srgbClr val="FFFFFF"/>
                </a:solidFill>
                <a:latin typeface="Calibri" panose="020F0502020204030204"/>
                <a:ea typeface="+mn-ea"/>
                <a:cs typeface="+mn-cs"/>
              </a:rPr>
              <a:t>	</a:t>
            </a:r>
            <a:r>
              <a:rPr lang="en-US" sz="2000" cap="all" spc="200" dirty="0">
                <a:solidFill>
                  <a:srgbClr val="FFFFFF"/>
                </a:solidFill>
                <a:latin typeface="Calibri" panose="020F0502020204030204"/>
                <a:ea typeface="+mn-ea"/>
                <a:cs typeface="+mn-cs"/>
              </a:rPr>
              <a:t>dn. Igor </a:t>
            </a:r>
            <a:r>
              <a:rPr lang="en-US" sz="2000" cap="all" spc="200" dirty="0" err="1">
                <a:solidFill>
                  <a:srgbClr val="FFFFFF"/>
                </a:solidFill>
                <a:latin typeface="Calibri" panose="020F0502020204030204"/>
                <a:ea typeface="+mn-ea"/>
                <a:cs typeface="+mn-cs"/>
              </a:rPr>
              <a:t>panyutin</a:t>
            </a:r>
            <a:r>
              <a:rPr lang="en-US" sz="2000" cap="all" spc="200" dirty="0">
                <a:solidFill>
                  <a:srgbClr val="FFFFFF"/>
                </a:solidFill>
                <a:latin typeface="Calibri" panose="020F0502020204030204"/>
                <a:ea typeface="+mn-ea"/>
                <a:cs typeface="+mn-cs"/>
              </a:rPr>
              <a:t> </a:t>
            </a:r>
            <a:br>
              <a:rPr lang="en-US" sz="2000" cap="all" spc="200" dirty="0">
                <a:solidFill>
                  <a:srgbClr val="FFFFFF"/>
                </a:solidFill>
                <a:latin typeface="Calibri" panose="020F0502020204030204"/>
                <a:ea typeface="+mn-ea"/>
                <a:cs typeface="+mn-cs"/>
              </a:rPr>
            </a:br>
            <a:br>
              <a:rPr lang="en-US" sz="2000" cap="all" spc="200" dirty="0">
                <a:solidFill>
                  <a:srgbClr val="FFFFFF"/>
                </a:solidFill>
                <a:latin typeface="Calibri" panose="020F0502020204030204"/>
                <a:ea typeface="+mn-ea"/>
                <a:cs typeface="+mn-cs"/>
              </a:rPr>
            </a:br>
            <a:br>
              <a:rPr lang="en-US" sz="2400" cap="all" spc="200" dirty="0">
                <a:solidFill>
                  <a:srgbClr val="FFFFFF"/>
                </a:solidFill>
                <a:latin typeface="Calibri" panose="020F0502020204030204"/>
                <a:ea typeface="+mn-ea"/>
                <a:cs typeface="+mn-cs"/>
              </a:rPr>
            </a:br>
            <a:r>
              <a:rPr lang="en-US" sz="2400" cap="all" spc="200" dirty="0">
                <a:solidFill>
                  <a:srgbClr val="FFFFFF"/>
                </a:solidFill>
                <a:latin typeface="Calibri" panose="020F0502020204030204"/>
                <a:ea typeface="+mn-ea"/>
                <a:cs typeface="+mn-cs"/>
              </a:rPr>
              <a:t>SEPTEMBER 30, 2023</a:t>
            </a:r>
            <a:endParaRPr lang="en-US" sz="6600" b="1" i="1"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B7CE8FA-72F2-4D7A-AE62-9FBBB556B67C}" type="slidenum">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Thank You</a:t>
            </a:r>
            <a:endParaRPr kumimoji="0" lang="en-US" sz="1800" b="1" i="1" u="none" strike="noStrike" kern="1200" cap="none" spc="0" normalizeH="0" baseline="0" noProof="0" dirty="0">
              <a:ln>
                <a:noFill/>
              </a:ln>
              <a:solidFill>
                <a:prstClr val="white"/>
              </a:solidFill>
              <a:effectLst/>
              <a:uLnTx/>
              <a:uFillTx/>
              <a:latin typeface="Script MT Bold" panose="03040602040607080904" pitchFamily="66" charset="0"/>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245F038C-8234-CC4F-66DC-AA8C2281C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334" y="103892"/>
            <a:ext cx="1707108" cy="1461394"/>
          </a:xfrm>
          <a:prstGeom prst="rect">
            <a:avLst/>
          </a:prstGeom>
        </p:spPr>
      </p:pic>
    </p:spTree>
    <p:extLst>
      <p:ext uri="{BB962C8B-B14F-4D97-AF65-F5344CB8AC3E}">
        <p14:creationId xmlns:p14="http://schemas.microsoft.com/office/powerpoint/2010/main" val="694309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i="1" u="sng" dirty="0">
                <a:solidFill>
                  <a:schemeClr val="tx1"/>
                </a:solidFill>
              </a:rPr>
              <a:t>Calendar Year 2022 Back-up</a:t>
            </a:r>
          </a:p>
        </p:txBody>
      </p:sp>
      <p:sp>
        <p:nvSpPr>
          <p:cNvPr id="9" name="TextBox 8">
            <a:extLst>
              <a:ext uri="{FF2B5EF4-FFF2-40B4-BE49-F238E27FC236}">
                <a16:creationId xmlns:a16="http://schemas.microsoft.com/office/drawing/2014/main" id="{F602614A-1688-091B-5C8B-A2D8828A0F82}"/>
              </a:ext>
            </a:extLst>
          </p:cNvPr>
          <p:cNvSpPr txBox="1"/>
          <p:nvPr/>
        </p:nvSpPr>
        <p:spPr>
          <a:xfrm>
            <a:off x="3048000" y="-23407657"/>
            <a:ext cx="6096000" cy="1631216"/>
          </a:xfrm>
          <a:prstGeom prst="rect">
            <a:avLst/>
          </a:prstGeom>
          <a:noFill/>
        </p:spPr>
        <p:txBody>
          <a:bodyPr wrap="square">
            <a:spAutoFit/>
          </a:bodyPr>
          <a:lstStyle/>
          <a:p>
            <a:pPr marL="0" indent="0">
              <a:buNone/>
            </a:pPr>
            <a:r>
              <a:rPr lang="en-US" sz="1000" dirty="0"/>
              <a:t>2 Treasurer Roles:  ADOW / DDB </a:t>
            </a:r>
            <a:endParaRPr lang="en-US" sz="1000" i="1" dirty="0"/>
          </a:p>
          <a:p>
            <a:pPr marL="0" indent="0">
              <a:buNone/>
            </a:pPr>
            <a:r>
              <a:rPr lang="en-US" sz="1000" dirty="0"/>
              <a:t>Approved 2022 Budget:					</a:t>
            </a:r>
            <a:r>
              <a:rPr lang="en-US" sz="1000" dirty="0">
                <a:solidFill>
                  <a:srgbClr val="0070C0"/>
                </a:solidFill>
              </a:rPr>
              <a:t>$  106,519</a:t>
            </a:r>
          </a:p>
          <a:p>
            <a:pPr marL="0" indent="0">
              <a:buNone/>
            </a:pPr>
            <a:r>
              <a:rPr lang="en-US" sz="1000" dirty="0"/>
              <a:t>First Fruit Splits (ADOW / OCA):					</a:t>
            </a:r>
            <a:r>
              <a:rPr lang="en-US" sz="1000" dirty="0">
                <a:solidFill>
                  <a:srgbClr val="0070C0"/>
                </a:solidFill>
              </a:rPr>
              <a:t>62% / 38%</a:t>
            </a:r>
          </a:p>
          <a:p>
            <a:pPr marL="0" indent="0">
              <a:buNone/>
            </a:pPr>
            <a:r>
              <a:rPr lang="en-US" sz="1000" dirty="0"/>
              <a:t>ADOW EOY Overview:</a:t>
            </a:r>
          </a:p>
          <a:p>
            <a:pPr lvl="1"/>
            <a:r>
              <a:rPr lang="en-US" sz="1000" dirty="0"/>
              <a:t>Total Income:					</a:t>
            </a:r>
            <a:r>
              <a:rPr lang="en-US" sz="1000" dirty="0">
                <a:solidFill>
                  <a:srgbClr val="0070C0"/>
                </a:solidFill>
              </a:rPr>
              <a:t>$  99,014</a:t>
            </a:r>
          </a:p>
          <a:p>
            <a:pPr lvl="1"/>
            <a:r>
              <a:rPr lang="en-US" sz="1000" dirty="0">
                <a:solidFill>
                  <a:srgbClr val="FF0000"/>
                </a:solidFill>
              </a:rPr>
              <a:t>Outstanding Liabilities			$  5,800</a:t>
            </a:r>
          </a:p>
          <a:p>
            <a:pPr lvl="1"/>
            <a:r>
              <a:rPr lang="en-US" sz="1000" dirty="0"/>
              <a:t>Total Expenses:				</a:t>
            </a:r>
            <a:r>
              <a:rPr lang="en-US" sz="1000" dirty="0">
                <a:solidFill>
                  <a:srgbClr val="0070C0"/>
                </a:solidFill>
              </a:rPr>
              <a:t>$  94,599</a:t>
            </a:r>
          </a:p>
          <a:p>
            <a:pPr lvl="2">
              <a:buFont typeface="Wingdings" panose="05000000000000000000" pitchFamily="2" charset="2"/>
              <a:buChar char="Ø"/>
            </a:pPr>
            <a:r>
              <a:rPr lang="en-US" sz="1000" b="1" dirty="0">
                <a:solidFill>
                  <a:schemeClr val="accent2"/>
                </a:solidFill>
              </a:rPr>
              <a:t>(did not pay $4K for Background &amp; $2K for DVP)</a:t>
            </a:r>
          </a:p>
          <a:p>
            <a:pPr lvl="1"/>
            <a:r>
              <a:rPr lang="en-US" sz="1000" dirty="0"/>
              <a:t>Net Income:					</a:t>
            </a:r>
            <a:r>
              <a:rPr lang="en-US" sz="1000" dirty="0">
                <a:solidFill>
                  <a:srgbClr val="0070C0"/>
                </a:solidFill>
              </a:rPr>
              <a:t>$  4,414</a:t>
            </a:r>
          </a:p>
          <a:p>
            <a:pPr lvl="1"/>
            <a:r>
              <a:rPr lang="en-US" sz="1000" dirty="0"/>
              <a:t>Ending Balance </a:t>
            </a:r>
            <a:r>
              <a:rPr lang="en-US" sz="1000" dirty="0">
                <a:solidFill>
                  <a:schemeClr val="accent2"/>
                </a:solidFill>
              </a:rPr>
              <a:t>(does not include DDB)</a:t>
            </a:r>
            <a:r>
              <a:rPr lang="en-US" sz="1000" dirty="0"/>
              <a:t>:	</a:t>
            </a:r>
            <a:r>
              <a:rPr lang="en-US" sz="1000" dirty="0">
                <a:solidFill>
                  <a:srgbClr val="0070C0"/>
                </a:solidFill>
              </a:rPr>
              <a:t>$ 92,435</a:t>
            </a:r>
          </a:p>
        </p:txBody>
      </p:sp>
      <p:sp>
        <p:nvSpPr>
          <p:cNvPr id="12" name="Content Placeholder 2">
            <a:extLst>
              <a:ext uri="{FF2B5EF4-FFF2-40B4-BE49-F238E27FC236}">
                <a16:creationId xmlns:a16="http://schemas.microsoft.com/office/drawing/2014/main" id="{0D4371C8-0E70-DBCD-8CCE-F4440858DAE0}"/>
              </a:ext>
            </a:extLst>
          </p:cNvPr>
          <p:cNvSpPr txBox="1">
            <a:spLocks/>
          </p:cNvSpPr>
          <p:nvPr/>
        </p:nvSpPr>
        <p:spPr>
          <a:xfrm>
            <a:off x="371475" y="1390651"/>
            <a:ext cx="11620500" cy="4190999"/>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857250">
              <a:lnSpc>
                <a:spcPct val="120000"/>
              </a:lnSpc>
              <a:buFont typeface="Calibri" panose="020F0502020204030204" pitchFamily="34" charset="0"/>
              <a:buNone/>
            </a:pPr>
            <a:r>
              <a:rPr lang="en-US" sz="9600" dirty="0"/>
              <a:t>Approved 2022 Budget:			</a:t>
            </a:r>
            <a:r>
              <a:rPr lang="en-US" sz="9600" dirty="0">
                <a:solidFill>
                  <a:srgbClr val="0070C0"/>
                </a:solidFill>
              </a:rPr>
              <a:t>$106,519</a:t>
            </a:r>
          </a:p>
          <a:p>
            <a:pPr marL="0" indent="0" defTabSz="857250">
              <a:lnSpc>
                <a:spcPct val="120000"/>
              </a:lnSpc>
              <a:buFont typeface="Calibri" panose="020F0502020204030204" pitchFamily="34" charset="0"/>
              <a:buNone/>
            </a:pPr>
            <a:r>
              <a:rPr lang="en-US" sz="9600" dirty="0"/>
              <a:t>First Fruit Splits </a:t>
            </a:r>
            <a:r>
              <a:rPr lang="en-US" sz="7200" dirty="0"/>
              <a:t>(ADOW / OCA):</a:t>
            </a:r>
            <a:r>
              <a:rPr lang="en-US" sz="9600" dirty="0"/>
              <a:t>			</a:t>
            </a:r>
            <a:r>
              <a:rPr lang="en-US" sz="9600" dirty="0">
                <a:solidFill>
                  <a:srgbClr val="0070C0"/>
                </a:solidFill>
              </a:rPr>
              <a:t>62% / 38%</a:t>
            </a:r>
            <a:endParaRPr lang="en-US" sz="8600" dirty="0">
              <a:solidFill>
                <a:srgbClr val="0070C0"/>
              </a:solidFill>
            </a:endParaRPr>
          </a:p>
          <a:p>
            <a:pPr marL="0" indent="0" defTabSz="857250">
              <a:lnSpc>
                <a:spcPct val="120000"/>
              </a:lnSpc>
              <a:buFont typeface="Calibri" panose="020F0502020204030204" pitchFamily="34" charset="0"/>
              <a:buNone/>
            </a:pPr>
            <a:r>
              <a:rPr lang="en-US" sz="9600" dirty="0"/>
              <a:t>ADOW EOY Overview:</a:t>
            </a:r>
          </a:p>
          <a:p>
            <a:pPr lvl="1" defTabSz="857250">
              <a:lnSpc>
                <a:spcPct val="120000"/>
              </a:lnSpc>
            </a:pPr>
            <a:r>
              <a:rPr lang="en-US" sz="9600" dirty="0"/>
              <a:t>Total Income:				</a:t>
            </a:r>
            <a:r>
              <a:rPr lang="en-US" sz="9600" dirty="0">
                <a:solidFill>
                  <a:srgbClr val="0070C0"/>
                </a:solidFill>
              </a:rPr>
              <a:t>$99,014</a:t>
            </a:r>
          </a:p>
          <a:p>
            <a:pPr lvl="1" defTabSz="857250">
              <a:lnSpc>
                <a:spcPct val="120000"/>
              </a:lnSpc>
            </a:pPr>
            <a:r>
              <a:rPr lang="en-US" sz="9600" dirty="0">
                <a:solidFill>
                  <a:srgbClr val="FF0000"/>
                </a:solidFill>
              </a:rPr>
              <a:t>Outstanding Liabilities			$5,800</a:t>
            </a:r>
          </a:p>
          <a:p>
            <a:pPr lvl="1" defTabSz="857250">
              <a:lnSpc>
                <a:spcPct val="120000"/>
              </a:lnSpc>
            </a:pPr>
            <a:r>
              <a:rPr lang="en-US" sz="9600" dirty="0"/>
              <a:t>Total Expenses:				</a:t>
            </a:r>
            <a:r>
              <a:rPr lang="en-US" sz="9600" dirty="0">
                <a:solidFill>
                  <a:srgbClr val="0070C0"/>
                </a:solidFill>
              </a:rPr>
              <a:t>$94,599</a:t>
            </a:r>
          </a:p>
          <a:p>
            <a:pPr lvl="2" defTabSz="857250">
              <a:lnSpc>
                <a:spcPct val="120000"/>
              </a:lnSpc>
              <a:buFont typeface="Wingdings" panose="05000000000000000000" pitchFamily="2" charset="2"/>
              <a:buChar char="Ø"/>
            </a:pPr>
            <a:r>
              <a:rPr lang="en-US" sz="6200" b="1" dirty="0">
                <a:solidFill>
                  <a:schemeClr val="accent2"/>
                </a:solidFill>
              </a:rPr>
              <a:t>(did not pay $4K for Background &amp; $2K for DVP)</a:t>
            </a:r>
          </a:p>
          <a:p>
            <a:pPr lvl="1" defTabSz="857250">
              <a:lnSpc>
                <a:spcPct val="120000"/>
              </a:lnSpc>
            </a:pPr>
            <a:r>
              <a:rPr lang="en-US" sz="9600" dirty="0"/>
              <a:t>Net Income:				</a:t>
            </a:r>
            <a:r>
              <a:rPr lang="en-US" sz="9600" dirty="0">
                <a:solidFill>
                  <a:srgbClr val="0070C0"/>
                </a:solidFill>
              </a:rPr>
              <a:t>$4,414</a:t>
            </a:r>
          </a:p>
          <a:p>
            <a:pPr lvl="1" defTabSz="857250">
              <a:lnSpc>
                <a:spcPct val="120000"/>
              </a:lnSpc>
            </a:pPr>
            <a:r>
              <a:rPr lang="en-US" sz="9600" dirty="0"/>
              <a:t>Ending Balance </a:t>
            </a:r>
            <a:r>
              <a:rPr lang="en-US" sz="7200" dirty="0">
                <a:solidFill>
                  <a:schemeClr val="accent2"/>
                </a:solidFill>
              </a:rPr>
              <a:t>(does not include DDB)</a:t>
            </a:r>
            <a:r>
              <a:rPr lang="en-US" sz="9600" dirty="0"/>
              <a:t>:	</a:t>
            </a:r>
            <a:r>
              <a:rPr lang="en-US" sz="9600" dirty="0">
                <a:solidFill>
                  <a:srgbClr val="0070C0"/>
                </a:solidFill>
              </a:rPr>
              <a:t>$92,435</a:t>
            </a:r>
            <a:endParaRPr lang="en-US" sz="7200" b="1" i="1" dirty="0">
              <a:solidFill>
                <a:schemeClr val="tx1"/>
              </a:solidFill>
              <a:latin typeface="Times New Roman" panose="02020603050405020304" pitchFamily="18" charset="0"/>
              <a:cs typeface="Times New Roman" panose="02020603050405020304" pitchFamily="18" charset="0"/>
            </a:endParaRPr>
          </a:p>
          <a:p>
            <a:pPr lvl="1"/>
            <a:endParaRPr lang="en-US" sz="8600" i="1" dirty="0">
              <a:solidFill>
                <a:schemeClr val="tx1"/>
              </a:solidFill>
              <a:latin typeface="Times New Roman" panose="02020603050405020304" pitchFamily="18" charset="0"/>
              <a:cs typeface="Times New Roman" panose="02020603050405020304" pitchFamily="18" charset="0"/>
            </a:endParaRPr>
          </a:p>
          <a:p>
            <a:pPr lvl="1"/>
            <a:endParaRPr lang="en-US" sz="4400" dirty="0"/>
          </a:p>
        </p:txBody>
      </p:sp>
    </p:spTree>
    <p:extLst>
      <p:ext uri="{BB962C8B-B14F-4D97-AF65-F5344CB8AC3E}">
        <p14:creationId xmlns:p14="http://schemas.microsoft.com/office/powerpoint/2010/main" val="185822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CA8B-C768-4D37-BBD1-62835708F095}"/>
              </a:ext>
            </a:extLst>
          </p:cNvPr>
          <p:cNvSpPr>
            <a:spLocks noGrp="1"/>
          </p:cNvSpPr>
          <p:nvPr>
            <p:ph type="title"/>
          </p:nvPr>
        </p:nvSpPr>
        <p:spPr>
          <a:xfrm>
            <a:off x="2565872" y="-102870"/>
            <a:ext cx="7529280" cy="5589899"/>
          </a:xfrm>
        </p:spPr>
        <p:txBody>
          <a:bodyPr vert="horz" lIns="91440" tIns="45720" rIns="91440" bIns="45720" rtlCol="0" anchor="ctr">
            <a:normAutofit/>
          </a:bodyPr>
          <a:lstStyle/>
          <a:p>
            <a:pPr algn="ctr"/>
            <a:r>
              <a:rPr lang="en-US" dirty="0">
                <a:solidFill>
                  <a:schemeClr val="tx1"/>
                </a:solidFill>
                <a:latin typeface="Times New Roman" panose="02020603050405020304" pitchFamily="18" charset="0"/>
                <a:cs typeface="Times New Roman" panose="02020603050405020304" pitchFamily="18" charset="0"/>
              </a:rPr>
              <a:t>Archdiocese of Washington </a:t>
            </a:r>
            <a:br>
              <a:rPr lang="en-US" dirty="0">
                <a:solidFill>
                  <a:schemeClr val="tx1"/>
                </a:solidFill>
                <a:latin typeface="Times New Roman" panose="02020603050405020304" pitchFamily="18" charset="0"/>
                <a:cs typeface="Times New Roman" panose="02020603050405020304" pitchFamily="18" charset="0"/>
              </a:rPr>
            </a:br>
            <a:br>
              <a:rPr lang="en-US" sz="6700" b="1" i="1" dirty="0">
                <a:solidFill>
                  <a:schemeClr val="tx1"/>
                </a:solidFill>
              </a:rPr>
            </a:br>
            <a:r>
              <a:rPr lang="en-US" sz="4000" dirty="0">
                <a:solidFill>
                  <a:schemeClr val="tx1"/>
                </a:solidFill>
              </a:rPr>
              <a:t>Finance Committee </a:t>
            </a:r>
            <a:br>
              <a:rPr lang="en-US" sz="4000" dirty="0">
                <a:solidFill>
                  <a:schemeClr val="tx1"/>
                </a:solidFill>
              </a:rPr>
            </a:br>
            <a:r>
              <a:rPr lang="en-US" sz="4000" dirty="0">
                <a:solidFill>
                  <a:schemeClr val="tx1"/>
                </a:solidFill>
              </a:rPr>
              <a:t>Presentation</a:t>
            </a:r>
            <a:br>
              <a:rPr lang="en-US" sz="4000" dirty="0">
                <a:solidFill>
                  <a:schemeClr val="tx1"/>
                </a:solidFill>
              </a:rPr>
            </a:br>
            <a:br>
              <a:rPr lang="en-US" sz="4000" b="1" i="1" dirty="0">
                <a:solidFill>
                  <a:schemeClr val="tx1"/>
                </a:solidFill>
              </a:rPr>
            </a:br>
            <a:r>
              <a:rPr lang="en-US" sz="2800" dirty="0">
                <a:solidFill>
                  <a:schemeClr val="tx1"/>
                </a:solidFill>
              </a:rPr>
              <a:t>September 30, 2023</a:t>
            </a:r>
            <a:endParaRPr lang="en-US" sz="6600" dirty="0">
              <a:solidFill>
                <a:schemeClr val="tx1"/>
              </a:solidFill>
            </a:endParaRPr>
          </a:p>
        </p:txBody>
      </p:sp>
      <p:sp>
        <p:nvSpPr>
          <p:cNvPr id="4" name="Slide Number Placeholder 3">
            <a:extLst>
              <a:ext uri="{FF2B5EF4-FFF2-40B4-BE49-F238E27FC236}">
                <a16:creationId xmlns:a16="http://schemas.microsoft.com/office/drawing/2014/main" id="{81EAB9DC-FA74-4348-B2BF-3C2849DF348F}"/>
              </a:ext>
            </a:extLst>
          </p:cNvPr>
          <p:cNvSpPr>
            <a:spLocks noGrp="1"/>
          </p:cNvSpPr>
          <p:nvPr>
            <p:ph type="sldNum" sz="quarter" idx="12"/>
          </p:nvPr>
        </p:nvSpPr>
        <p:spPr/>
        <p:txBody>
          <a:bodyPr vert="horz" lIns="91440" tIns="45720" rIns="91440" bIns="45720" rtlCol="0" anchor="ctr">
            <a:normAutofit/>
          </a:bodyPr>
          <a:lstStyle/>
          <a:p>
            <a:pPr>
              <a:spcAft>
                <a:spcPts val="600"/>
              </a:spcAft>
            </a:pPr>
            <a:fld id="{2B7CE8FA-72F2-4D7A-AE62-9FBBB556B67C}" type="slidenum">
              <a:rPr lang="en-US">
                <a:solidFill>
                  <a:schemeClr val="tx1"/>
                </a:solidFill>
              </a:rPr>
              <a:pPr>
                <a:spcAft>
                  <a:spcPts val="600"/>
                </a:spcAft>
              </a:pPr>
              <a:t>4</a:t>
            </a:fld>
            <a:endParaRPr lang="en-US">
              <a:solidFill>
                <a:schemeClr val="tx1"/>
              </a:solidFill>
            </a:endParaRPr>
          </a:p>
        </p:txBody>
      </p:sp>
      <p:sp>
        <p:nvSpPr>
          <p:cNvPr id="3" name="TextBox 2">
            <a:extLst>
              <a:ext uri="{FF2B5EF4-FFF2-40B4-BE49-F238E27FC236}">
                <a16:creationId xmlns:a16="http://schemas.microsoft.com/office/drawing/2014/main" id="{C20F7FDF-553C-40BF-BE78-886FFF4736DA}"/>
              </a:ext>
            </a:extLst>
          </p:cNvPr>
          <p:cNvSpPr txBox="1"/>
          <p:nvPr/>
        </p:nvSpPr>
        <p:spPr>
          <a:xfrm>
            <a:off x="1494263" y="6377354"/>
            <a:ext cx="8997049" cy="461665"/>
          </a:xfrm>
          <a:prstGeom prst="rect">
            <a:avLst/>
          </a:prstGeom>
          <a:noFill/>
        </p:spPr>
        <p:txBody>
          <a:bodyPr wrap="square" rtlCol="0">
            <a:spAutoFit/>
          </a:bodyPr>
          <a:lstStyle/>
          <a:p>
            <a:pPr algn="ct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9041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2351242"/>
            <a:ext cx="10986250" cy="223059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i="1" dirty="0">
                <a:solidFill>
                  <a:schemeClr val="tx1"/>
                </a:solidFill>
              </a:rPr>
              <a:t>2022 Management</a:t>
            </a:r>
          </a:p>
          <a:p>
            <a:pPr algn="ctr"/>
            <a:r>
              <a:rPr lang="en-US" sz="8000" b="1" i="1" dirty="0">
                <a:solidFill>
                  <a:schemeClr val="tx1"/>
                </a:solidFill>
              </a:rPr>
              <a:t>Reports &amp; Comments </a:t>
            </a:r>
          </a:p>
        </p:txBody>
      </p:sp>
    </p:spTree>
    <p:extLst>
      <p:ext uri="{BB962C8B-B14F-4D97-AF65-F5344CB8AC3E}">
        <p14:creationId xmlns:p14="http://schemas.microsoft.com/office/powerpoint/2010/main" val="60190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7340B-98C2-413E-B9CC-3F21520CFA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8DD2A0D-508B-4263-A121-F71B9EEE8B3D}"/>
              </a:ext>
            </a:extLst>
          </p:cNvPr>
          <p:cNvSpPr txBox="1"/>
          <p:nvPr/>
        </p:nvSpPr>
        <p:spPr>
          <a:xfrm>
            <a:off x="3388659" y="6373907"/>
            <a:ext cx="62244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p>
        </p:txBody>
      </p:sp>
      <p:pic>
        <p:nvPicPr>
          <p:cNvPr id="5" name="Picture 4">
            <a:extLst>
              <a:ext uri="{FF2B5EF4-FFF2-40B4-BE49-F238E27FC236}">
                <a16:creationId xmlns:a16="http://schemas.microsoft.com/office/drawing/2014/main" id="{038BEC9D-FAD0-0DD3-8241-100EE4D1212D}"/>
              </a:ext>
            </a:extLst>
          </p:cNvPr>
          <p:cNvPicPr>
            <a:picLocks noChangeAspect="1"/>
          </p:cNvPicPr>
          <p:nvPr/>
        </p:nvPicPr>
        <p:blipFill>
          <a:blip r:embed="rId2"/>
          <a:stretch>
            <a:fillRect/>
          </a:stretch>
        </p:blipFill>
        <p:spPr>
          <a:xfrm>
            <a:off x="2977504" y="131437"/>
            <a:ext cx="6203290" cy="6076493"/>
          </a:xfrm>
          <a:prstGeom prst="rect">
            <a:avLst/>
          </a:prstGeom>
        </p:spPr>
      </p:pic>
    </p:spTree>
    <p:extLst>
      <p:ext uri="{BB962C8B-B14F-4D97-AF65-F5344CB8AC3E}">
        <p14:creationId xmlns:p14="http://schemas.microsoft.com/office/powerpoint/2010/main" val="393117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7340B-98C2-413E-B9CC-3F21520CFAE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8DD2A0D-508B-4263-A121-F71B9EEE8B3D}"/>
              </a:ext>
            </a:extLst>
          </p:cNvPr>
          <p:cNvSpPr txBox="1"/>
          <p:nvPr/>
        </p:nvSpPr>
        <p:spPr>
          <a:xfrm>
            <a:off x="3388659" y="6373907"/>
            <a:ext cx="622446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p>
        </p:txBody>
      </p:sp>
      <p:pic>
        <p:nvPicPr>
          <p:cNvPr id="8" name="Picture 7">
            <a:extLst>
              <a:ext uri="{FF2B5EF4-FFF2-40B4-BE49-F238E27FC236}">
                <a16:creationId xmlns:a16="http://schemas.microsoft.com/office/drawing/2014/main" id="{3DAFB89E-0771-0EAC-7CD3-D4C86BFCB3FA}"/>
              </a:ext>
            </a:extLst>
          </p:cNvPr>
          <p:cNvPicPr>
            <a:picLocks noChangeAspect="1"/>
          </p:cNvPicPr>
          <p:nvPr/>
        </p:nvPicPr>
        <p:blipFill>
          <a:blip r:embed="rId2"/>
          <a:stretch>
            <a:fillRect/>
          </a:stretch>
        </p:blipFill>
        <p:spPr>
          <a:xfrm>
            <a:off x="2958453" y="142860"/>
            <a:ext cx="6300216" cy="6092190"/>
          </a:xfrm>
          <a:prstGeom prst="rect">
            <a:avLst/>
          </a:prstGeom>
        </p:spPr>
      </p:pic>
    </p:spTree>
    <p:extLst>
      <p:ext uri="{BB962C8B-B14F-4D97-AF65-F5344CB8AC3E}">
        <p14:creationId xmlns:p14="http://schemas.microsoft.com/office/powerpoint/2010/main" val="56958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365126"/>
            <a:ext cx="10986250" cy="77320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i="1" u="sng" dirty="0">
                <a:solidFill>
                  <a:schemeClr val="tx1"/>
                </a:solidFill>
              </a:rPr>
              <a:t>First Fruits</a:t>
            </a:r>
          </a:p>
        </p:txBody>
      </p:sp>
      <p:sp>
        <p:nvSpPr>
          <p:cNvPr id="6" name="Rectangle 3">
            <a:extLst>
              <a:ext uri="{FF2B5EF4-FFF2-40B4-BE49-F238E27FC236}">
                <a16:creationId xmlns:a16="http://schemas.microsoft.com/office/drawing/2014/main" id="{DD20F5D4-F2E5-1D9E-0F21-A729A6A306DE}"/>
              </a:ext>
            </a:extLst>
          </p:cNvPr>
          <p:cNvSpPr txBox="1">
            <a:spLocks noChangeArrowheads="1"/>
          </p:cNvSpPr>
          <p:nvPr/>
        </p:nvSpPr>
        <p:spPr bwMode="auto">
          <a:xfrm>
            <a:off x="291829" y="1191142"/>
            <a:ext cx="11520725"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Wingdings" panose="05000000000000000000" pitchFamily="2" charset="2"/>
              <a:buChar char="v"/>
            </a:pPr>
            <a:r>
              <a:rPr lang="en-US" sz="3400" dirty="0">
                <a:solidFill>
                  <a:schemeClr val="tx1"/>
                </a:solidFill>
              </a:rPr>
              <a:t>The underlying premise of First Fruits is </a:t>
            </a:r>
            <a:r>
              <a:rPr lang="en-US" sz="3400" dirty="0">
                <a:solidFill>
                  <a:srgbClr val="26282A"/>
                </a:solidFill>
              </a:rPr>
              <a:t>that we should give back to God a portion of those blessings He has given us</a:t>
            </a:r>
            <a:endParaRPr lang="en-US" sz="3400" dirty="0">
              <a:solidFill>
                <a:schemeClr val="tx1"/>
              </a:solidFill>
            </a:endParaRPr>
          </a:p>
          <a:p>
            <a:pPr marL="457200" indent="-457200">
              <a:buFont typeface="Wingdings" panose="05000000000000000000" pitchFamily="2" charset="2"/>
              <a:buChar char="v"/>
            </a:pPr>
            <a:r>
              <a:rPr lang="en-US" sz="3400" dirty="0">
                <a:solidFill>
                  <a:schemeClr val="tx1"/>
                </a:solidFill>
              </a:rPr>
              <a:t>Our Archdiocese will benefit from the prosperity of the individual Parish &amp; as all of our Parishes prosper the Ar</a:t>
            </a:r>
            <a:r>
              <a:rPr lang="en-US" sz="3400" b="0" i="0" dirty="0">
                <a:solidFill>
                  <a:srgbClr val="26282A"/>
                </a:solidFill>
                <a:effectLst/>
              </a:rPr>
              <a:t>chdiocese will have additional funds to work with</a:t>
            </a:r>
            <a:endParaRPr lang="en-US" sz="3400" dirty="0">
              <a:solidFill>
                <a:schemeClr val="tx1"/>
              </a:solidFill>
            </a:endParaRPr>
          </a:p>
          <a:p>
            <a:pPr marL="914400" lvl="1" indent="-457200">
              <a:buFont typeface="Wingdings" panose="05000000000000000000" pitchFamily="2" charset="2"/>
              <a:buChar char="ü"/>
            </a:pPr>
            <a:r>
              <a:rPr lang="en-US" sz="3200" dirty="0">
                <a:solidFill>
                  <a:srgbClr val="FF0000"/>
                </a:solidFill>
              </a:rPr>
              <a:t>We have made a strong commitment to operate within the First Fruits income and to not ask for more money from the Parishes just to cover expenses</a:t>
            </a:r>
          </a:p>
          <a:p>
            <a:pPr marL="914400" lvl="1" indent="-457200">
              <a:buFont typeface="Wingdings" panose="05000000000000000000" pitchFamily="2" charset="2"/>
              <a:buChar char="ü"/>
            </a:pPr>
            <a:r>
              <a:rPr lang="en-US" sz="3200" dirty="0">
                <a:solidFill>
                  <a:srgbClr val="FF0000"/>
                </a:solidFill>
              </a:rPr>
              <a:t>Which is why we present a Zero-Based budget &amp; as we bring more money in we can spend more for the benefit of all</a:t>
            </a:r>
          </a:p>
        </p:txBody>
      </p:sp>
    </p:spTree>
    <p:extLst>
      <p:ext uri="{BB962C8B-B14F-4D97-AF65-F5344CB8AC3E}">
        <p14:creationId xmlns:p14="http://schemas.microsoft.com/office/powerpoint/2010/main" val="71917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4EF83-DFE7-4510-A1F3-BB8D8D0886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CE8FA-72F2-4D7A-AE62-9FBBB556B67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8824862-F8DC-4E0F-9B23-37B77D5A262D}"/>
              </a:ext>
            </a:extLst>
          </p:cNvPr>
          <p:cNvSpPr txBox="1"/>
          <p:nvPr/>
        </p:nvSpPr>
        <p:spPr>
          <a:xfrm>
            <a:off x="3143250" y="6373475"/>
            <a:ext cx="62750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Archdiocese of Washington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B32A969-7125-A419-1DA7-0AB53FE165BA}"/>
              </a:ext>
            </a:extLst>
          </p:cNvPr>
          <p:cNvSpPr txBox="1">
            <a:spLocks/>
          </p:cNvSpPr>
          <p:nvPr/>
        </p:nvSpPr>
        <p:spPr>
          <a:xfrm>
            <a:off x="367552" y="2351242"/>
            <a:ext cx="10986250" cy="223059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i="1" dirty="0">
                <a:solidFill>
                  <a:schemeClr val="tx1"/>
                </a:solidFill>
              </a:rPr>
              <a:t>2023 YTD</a:t>
            </a:r>
          </a:p>
          <a:p>
            <a:pPr algn="ctr"/>
            <a:r>
              <a:rPr lang="en-US" sz="8000" b="1" i="1" dirty="0">
                <a:solidFill>
                  <a:schemeClr val="tx1"/>
                </a:solidFill>
              </a:rPr>
              <a:t>Summary </a:t>
            </a:r>
          </a:p>
        </p:txBody>
      </p:sp>
    </p:spTree>
    <p:extLst>
      <p:ext uri="{BB962C8B-B14F-4D97-AF65-F5344CB8AC3E}">
        <p14:creationId xmlns:p14="http://schemas.microsoft.com/office/powerpoint/2010/main" val="861680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7357</TotalTime>
  <Words>1098</Words>
  <Application>Microsoft Macintosh PowerPoint</Application>
  <PresentationFormat>Widescreen</PresentationFormat>
  <Paragraphs>156</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Georgia</vt:lpstr>
      <vt:lpstr>Lucida Calligraphy</vt:lpstr>
      <vt:lpstr>Script MT Bold</vt:lpstr>
      <vt:lpstr>Times New Roman</vt:lpstr>
      <vt:lpstr>Wingdings</vt:lpstr>
      <vt:lpstr>Retrospect</vt:lpstr>
      <vt:lpstr>Archdiocese of Washington   Treasurer’s Report Matthew Matyuf  September 30, 2023</vt:lpstr>
      <vt:lpstr>PowerPoint Presentation</vt:lpstr>
      <vt:lpstr>PowerPoint Presentation</vt:lpstr>
      <vt:lpstr>Archdiocese of Washington   Finance Committee  Presentation  September 30,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Archdiocese of Washington  Finance Committee  SEPTEMBER 30, 2023 </vt:lpstr>
      <vt:lpstr>Archdiocese of Washington   Distinguished Diocesan Benefactors  Thank You!  We Rejoice in your Generosity!  As benefactors, we identify, bring awareness to and support – spiritually, physically and financially- those activities, projects and ministries requiring substantial and significant need within our Archdiocese</vt:lpstr>
      <vt:lpstr> Distinguished Diocesan  Benefactor  Fund    </vt:lpstr>
      <vt:lpstr> Distinguished Diocesan  Benefactor  Fund    </vt:lpstr>
      <vt:lpstr>Distinguished Diocesan Benefactors  2022 Highlights </vt:lpstr>
      <vt:lpstr>QUESTIONS?  DDB Committee                                          Ambassadors  HIS Beatitude, Metropolitan Tikhon                    SubDn Michael Mihailov Very Reverend John Vitko Gary Childs Popadija Kitty Vitko                                              Thomas Jenkins Deacon Matthew Prentice Subdn. Alexander woodill Matthew Matyuf, Treasurer George Kaloroumakis Lisa Mikhalevsky SubDn. Conor Tweedell  John Minahan Dn. James Magruder  Gregory Honshul, chairman Dn. Stefan Glomazic  dn. Igor panyutin    SEPTEMBER 30,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CKPAPPAS</dc:creator>
  <cp:lastModifiedBy>Microsoft Office User</cp:lastModifiedBy>
  <cp:revision>345</cp:revision>
  <cp:lastPrinted>2021-08-05T01:39:08Z</cp:lastPrinted>
  <dcterms:created xsi:type="dcterms:W3CDTF">2020-08-11T05:00:50Z</dcterms:created>
  <dcterms:modified xsi:type="dcterms:W3CDTF">2023-09-25T18:02:35Z</dcterms:modified>
</cp:coreProperties>
</file>